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19"/>
  </p:notesMasterIdLst>
  <p:handoutMasterIdLst>
    <p:handoutMasterId r:id="rId20"/>
  </p:handoutMasterIdLst>
  <p:sldIdLst>
    <p:sldId id="277" r:id="rId5"/>
    <p:sldId id="256" r:id="rId6"/>
    <p:sldId id="294" r:id="rId7"/>
    <p:sldId id="262" r:id="rId8"/>
    <p:sldId id="278" r:id="rId9"/>
    <p:sldId id="331" r:id="rId10"/>
    <p:sldId id="289" r:id="rId11"/>
    <p:sldId id="258" r:id="rId12"/>
    <p:sldId id="282" r:id="rId13"/>
    <p:sldId id="349" r:id="rId14"/>
    <p:sldId id="260" r:id="rId15"/>
    <p:sldId id="287" r:id="rId16"/>
    <p:sldId id="350"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E287669-5DFE-BBC2-3A8F-0EC0F88FECCD}" name="M Hamed  Bencherqui" initials="MHB" userId="S::mhbencherqui@infinisoft.dev::04ae62d7-709f-4a0e-b898-5ec68c615df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AF2E"/>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780" y="60"/>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Revenue Scenario Forecasts</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Revenu Slow</c:v>
                </c:pt>
              </c:strCache>
            </c:strRef>
          </c:tx>
          <c:spPr>
            <a:solidFill>
              <a:schemeClr val="accent5">
                <a:lumMod val="60000"/>
                <a:lumOff val="40000"/>
              </a:schemeClr>
            </a:solidFill>
            <a:ln>
              <a:noFill/>
            </a:ln>
            <a:effectLst>
              <a:outerShdw blurRad="57150" dist="19050" dir="5400000" algn="ctr" rotWithShape="0">
                <a:srgbClr val="000000">
                  <a:alpha val="63000"/>
                </a:srgbClr>
              </a:outerShdw>
            </a:effectLst>
            <a:sp3d/>
          </c:spPr>
          <c:invertIfNegative val="0"/>
          <c:cat>
            <c:numRef>
              <c:f>Sheet1!$A$2:$A$4</c:f>
              <c:numCache>
                <c:formatCode>General</c:formatCode>
                <c:ptCount val="3"/>
                <c:pt idx="0">
                  <c:v>2023</c:v>
                </c:pt>
                <c:pt idx="1">
                  <c:v>2024</c:v>
                </c:pt>
                <c:pt idx="2">
                  <c:v>2025</c:v>
                </c:pt>
              </c:numCache>
            </c:numRef>
          </c:cat>
          <c:val>
            <c:numRef>
              <c:f>Sheet1!$B$2:$B$4</c:f>
              <c:numCache>
                <c:formatCode>"$"#,##0</c:formatCode>
                <c:ptCount val="3"/>
                <c:pt idx="0">
                  <c:v>200000</c:v>
                </c:pt>
                <c:pt idx="1">
                  <c:v>600000</c:v>
                </c:pt>
                <c:pt idx="2">
                  <c:v>1000000</c:v>
                </c:pt>
              </c:numCache>
            </c:numRef>
          </c:val>
          <c:extLst>
            <c:ext xmlns:c16="http://schemas.microsoft.com/office/drawing/2014/chart" uri="{C3380CC4-5D6E-409C-BE32-E72D297353CC}">
              <c16:uniqueId val="{00000000-B2C7-4A19-9FB6-3647EE6C984E}"/>
            </c:ext>
          </c:extLst>
        </c:ser>
        <c:ser>
          <c:idx val="1"/>
          <c:order val="1"/>
          <c:tx>
            <c:strRef>
              <c:f>Sheet1!$C$1</c:f>
              <c:strCache>
                <c:ptCount val="1"/>
                <c:pt idx="0">
                  <c:v>Revenu Average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numRef>
              <c:f>Sheet1!$A$2:$A$4</c:f>
              <c:numCache>
                <c:formatCode>General</c:formatCode>
                <c:ptCount val="3"/>
                <c:pt idx="0">
                  <c:v>2023</c:v>
                </c:pt>
                <c:pt idx="1">
                  <c:v>2024</c:v>
                </c:pt>
                <c:pt idx="2">
                  <c:v>2025</c:v>
                </c:pt>
              </c:numCache>
            </c:numRef>
          </c:cat>
          <c:val>
            <c:numRef>
              <c:f>Sheet1!$C$2:$C$4</c:f>
              <c:numCache>
                <c:formatCode>"$"#,##0</c:formatCode>
                <c:ptCount val="3"/>
                <c:pt idx="0">
                  <c:v>400000</c:v>
                </c:pt>
                <c:pt idx="1">
                  <c:v>1500000</c:v>
                </c:pt>
                <c:pt idx="2">
                  <c:v>3000000</c:v>
                </c:pt>
              </c:numCache>
            </c:numRef>
          </c:val>
          <c:extLst>
            <c:ext xmlns:c16="http://schemas.microsoft.com/office/drawing/2014/chart" uri="{C3380CC4-5D6E-409C-BE32-E72D297353CC}">
              <c16:uniqueId val="{00000001-B2C7-4A19-9FB6-3647EE6C984E}"/>
            </c:ext>
          </c:extLst>
        </c:ser>
        <c:ser>
          <c:idx val="2"/>
          <c:order val="2"/>
          <c:tx>
            <c:strRef>
              <c:f>Sheet1!$D$1</c:f>
              <c:strCache>
                <c:ptCount val="1"/>
                <c:pt idx="0">
                  <c:v>Revenu Aggressive</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6352527004604867E-2"/>
                  <c:y val="-3.09647972516913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9C-4DE1-8851-FFC41BEE8958}"/>
                </c:ext>
              </c:extLst>
            </c:dLbl>
            <c:dLbl>
              <c:idx val="1"/>
              <c:layout>
                <c:manualLayout>
                  <c:x val="6.1321976267268534E-3"/>
                  <c:y val="-4.1286396335588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9C-4DE1-8851-FFC41BEE8958}"/>
                </c:ext>
              </c:extLst>
            </c:dLbl>
            <c:dLbl>
              <c:idx val="2"/>
              <c:layout>
                <c:manualLayout>
                  <c:x val="1.0220329377878088E-2"/>
                  <c:y val="-4.30066628495713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9C-4DE1-8851-FFC41BEE895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Sheet1!$A$2:$A$4</c:f>
              <c:numCache>
                <c:formatCode>General</c:formatCode>
                <c:ptCount val="3"/>
                <c:pt idx="0">
                  <c:v>2023</c:v>
                </c:pt>
                <c:pt idx="1">
                  <c:v>2024</c:v>
                </c:pt>
                <c:pt idx="2">
                  <c:v>2025</c:v>
                </c:pt>
              </c:numCache>
            </c:numRef>
          </c:cat>
          <c:val>
            <c:numRef>
              <c:f>Sheet1!$D$2:$D$4</c:f>
              <c:numCache>
                <c:formatCode>"$"#,##0</c:formatCode>
                <c:ptCount val="3"/>
                <c:pt idx="0">
                  <c:v>1000000</c:v>
                </c:pt>
                <c:pt idx="1">
                  <c:v>6000000</c:v>
                </c:pt>
                <c:pt idx="2">
                  <c:v>12000000</c:v>
                </c:pt>
              </c:numCache>
            </c:numRef>
          </c:val>
          <c:extLst>
            <c:ext xmlns:c16="http://schemas.microsoft.com/office/drawing/2014/chart" uri="{C3380CC4-5D6E-409C-BE32-E72D297353CC}">
              <c16:uniqueId val="{00000002-B2C7-4A19-9FB6-3647EE6C984E}"/>
            </c:ext>
          </c:extLst>
        </c:ser>
        <c:dLbls>
          <c:showLegendKey val="0"/>
          <c:showVal val="0"/>
          <c:showCatName val="0"/>
          <c:showSerName val="0"/>
          <c:showPercent val="0"/>
          <c:showBubbleSize val="0"/>
        </c:dLbls>
        <c:gapWidth val="150"/>
        <c:shape val="box"/>
        <c:axId val="765278480"/>
        <c:axId val="765271760"/>
        <c:axId val="0"/>
      </c:bar3DChart>
      <c:catAx>
        <c:axId val="7652784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65271760"/>
        <c:crosses val="autoZero"/>
        <c:auto val="1"/>
        <c:lblAlgn val="ctr"/>
        <c:lblOffset val="100"/>
        <c:noMultiLvlLbl val="0"/>
      </c:catAx>
      <c:valAx>
        <c:axId val="765271760"/>
        <c:scaling>
          <c:orientation val="minMax"/>
        </c:scaling>
        <c:delete val="0"/>
        <c:axPos val="l"/>
        <c:majorGridlines>
          <c:spPr>
            <a:ln w="9525" cap="flat" cmpd="sng" algn="ctr">
              <a:solidFill>
                <a:schemeClr val="dk1">
                  <a:lumMod val="50000"/>
                  <a:lumOff val="50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65278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7/21/2023</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7/21/2023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bg1"/>
                </a:solidFill>
                <a:latin typeface="+mj-lt"/>
                <a:ea typeface="+mj-ea"/>
                <a:cs typeface="+mj-cs"/>
              </a:defRPr>
            </a:lvl1pPr>
          </a:lstStyle>
          <a:p>
            <a:r>
              <a:rPr lang="en-US"/>
              <a:t>CLICK TO EDIT MASTER TITLE STYLE</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a:lstStyle/>
          <a:p>
            <a:r>
              <a:rPr lang="en-US"/>
              <a:t>Click icon to add chart</a:t>
            </a:r>
            <a:endParaRPr lang="en-US" dirty="0"/>
          </a:p>
        </p:txBody>
      </p:sp>
      <p:sp>
        <p:nvSpPr>
          <p:cNvPr id="11" name="Text Placeholder 10">
            <a:extLst>
              <a:ext uri="{FF2B5EF4-FFF2-40B4-BE49-F238E27FC236}">
                <a16:creationId xmlns:a16="http://schemas.microsoft.com/office/drawing/2014/main" id="{339C283A-EC40-421C-8A0E-F9A3161C8890}"/>
              </a:ext>
            </a:extLst>
          </p:cNvPr>
          <p:cNvSpPr>
            <a:spLocks noGrp="1"/>
          </p:cNvSpPr>
          <p:nvPr>
            <p:ph type="body" sz="quarter" idx="14"/>
          </p:nvPr>
        </p:nvSpPr>
        <p:spPr>
          <a:xfrm>
            <a:off x="7858125" y="2284624"/>
            <a:ext cx="3147332" cy="306388"/>
          </a:xfrm>
        </p:spPr>
        <p:txBody>
          <a:bodyPr>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3" name="Content Placeholder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491003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solidFill>
                <a:latin typeface="+mj-lt"/>
              </a:defRPr>
            </a:lvl1pPr>
          </a:lstStyle>
          <a:p>
            <a:pPr lvl="0"/>
            <a:r>
              <a:rPr lang="en-US"/>
              <a:t>Year</a:t>
            </a:r>
            <a:endParaRPr lang="en-ZA"/>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solidFill>
                <a:latin typeface="+mj-lt"/>
              </a:defRPr>
            </a:lvl1pPr>
          </a:lstStyle>
          <a:p>
            <a:pPr lvl="0"/>
            <a:r>
              <a:rPr lang="en-US"/>
              <a:t>Year</a:t>
            </a:r>
            <a:endParaRPr lang="en-ZA"/>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32" name="Rectangle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056323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39084"/>
            <a:ext cx="10515600" cy="3695338"/>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11558" y="5084524"/>
            <a:ext cx="219661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707607" y="5099206"/>
            <a:ext cx="214504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271" y="5099206"/>
            <a:ext cx="2132985"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18152" y="5084524"/>
            <a:ext cx="2132984"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Только заголовок">
    <p:spTree>
      <p:nvGrpSpPr>
        <p:cNvPr id="1" name=""/>
        <p:cNvGrpSpPr/>
        <p:nvPr/>
      </p:nvGrpSpPr>
      <p:grpSpPr>
        <a:xfrm>
          <a:off x="0" y="0"/>
          <a:ext cx="0" cy="0"/>
          <a:chOff x="0" y="0"/>
          <a:chExt cx="0" cy="0"/>
        </a:xfrm>
      </p:grpSpPr>
      <p:sp>
        <p:nvSpPr>
          <p:cNvPr id="9" name="TextBox 8"/>
          <p:cNvSpPr txBox="1"/>
          <p:nvPr userDrawn="1"/>
        </p:nvSpPr>
        <p:spPr>
          <a:xfrm>
            <a:off x="10193833" y="6320641"/>
            <a:ext cx="1584088" cy="230832"/>
          </a:xfrm>
          <a:prstGeom prst="rect">
            <a:avLst/>
          </a:prstGeom>
          <a:noFill/>
        </p:spPr>
        <p:txBody>
          <a:bodyPr wrap="none" rtlCol="0">
            <a:spAutoFit/>
          </a:bodyPr>
          <a:lstStyle/>
          <a:p>
            <a:pPr algn="ct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11" name="Прямоугольник 10"/>
          <p:cNvSpPr/>
          <p:nvPr userDrawn="1"/>
        </p:nvSpPr>
        <p:spPr>
          <a:xfrm>
            <a:off x="11323951" y="1180287"/>
            <a:ext cx="453970" cy="369332"/>
          </a:xfrm>
          <a:prstGeom prst="rect">
            <a:avLst/>
          </a:prstGeom>
        </p:spPr>
        <p:txBody>
          <a:bodyPr wrap="none">
            <a:spAutoFit/>
          </a:bodyPr>
          <a:lstStyle/>
          <a:p>
            <a:pPr algn="l"/>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17" name="Прямая соединительная линия 16"/>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531011"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19" name="Рисунок 18"/>
          <p:cNvPicPr>
            <a:picLocks noChangeAspect="1"/>
          </p:cNvPicPr>
          <p:nvPr userDrawn="1"/>
        </p:nvPicPr>
        <p:blipFill>
          <a:blip r:embed="rId2"/>
          <a:stretch>
            <a:fillRect/>
          </a:stretch>
        </p:blipFill>
        <p:spPr>
          <a:xfrm>
            <a:off x="377965" y="225267"/>
            <a:ext cx="159022" cy="160799"/>
          </a:xfrm>
          <a:prstGeom prst="rect">
            <a:avLst/>
          </a:prstGeom>
        </p:spPr>
      </p:pic>
      <p:sp>
        <p:nvSpPr>
          <p:cNvPr id="20" name="TextBox 19"/>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Tree>
    <p:extLst>
      <p:ext uri="{BB962C8B-B14F-4D97-AF65-F5344CB8AC3E}">
        <p14:creationId xmlns:p14="http://schemas.microsoft.com/office/powerpoint/2010/main" val="3780720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Пользовательский макет">
    <p:spTree>
      <p:nvGrpSpPr>
        <p:cNvPr id="1" name=""/>
        <p:cNvGrpSpPr/>
        <p:nvPr/>
      </p:nvGrpSpPr>
      <p:grpSpPr>
        <a:xfrm>
          <a:off x="0" y="0"/>
          <a:ext cx="0" cy="0"/>
          <a:chOff x="0" y="0"/>
          <a:chExt cx="0" cy="0"/>
        </a:xfrm>
      </p:grpSpPr>
      <p:sp>
        <p:nvSpPr>
          <p:cNvPr id="2" name="Прямоугольник 1"/>
          <p:cNvSpPr/>
          <p:nvPr userDrawn="1"/>
        </p:nvSpPr>
        <p:spPr>
          <a:xfrm>
            <a:off x="3705727" y="0"/>
            <a:ext cx="8486274"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userDrawn="1"/>
        </p:nvSpPr>
        <p:spPr>
          <a:xfrm>
            <a:off x="9818122" y="225267"/>
            <a:ext cx="2144456" cy="215444"/>
          </a:xfrm>
          <a:prstGeom prst="rect">
            <a:avLst/>
          </a:prstGeom>
          <a:noFill/>
        </p:spPr>
        <p:txBody>
          <a:bodyPr wrap="square" rtlCol="0">
            <a:spAutoFit/>
          </a:bodyPr>
          <a:lstStyle/>
          <a:p>
            <a:pPr algn="r"/>
            <a:r>
              <a:rPr lang="en-US" sz="800" b="1" i="0">
                <a:solidFill>
                  <a:schemeClr val="bg1"/>
                </a:solidFill>
                <a:latin typeface="Poppins SemiBold" panose="02000000000000000000" pitchFamily="2" charset="0"/>
                <a:ea typeface="Karla" pitchFamily="2" charset="0"/>
                <a:cs typeface="Poppins SemiBold" panose="02000000000000000000" pitchFamily="2" charset="0"/>
              </a:rPr>
              <a:t>SLIDE SECTION</a:t>
            </a:r>
            <a:endParaRPr lang="ru-RU" sz="800" b="1" i="0">
              <a:solidFill>
                <a:schemeClr val="bg1"/>
              </a:solidFill>
              <a:ea typeface="Karla" pitchFamily="2" charset="0"/>
              <a:cs typeface="Poppins SemiBold" panose="02000000000000000000" pitchFamily="2" charset="0"/>
            </a:endParaRPr>
          </a:p>
        </p:txBody>
      </p:sp>
      <p:sp>
        <p:nvSpPr>
          <p:cNvPr id="8" name="TextBox 7"/>
          <p:cNvSpPr txBox="1"/>
          <p:nvPr userDrawn="1"/>
        </p:nvSpPr>
        <p:spPr>
          <a:xfrm>
            <a:off x="531011" y="225267"/>
            <a:ext cx="2144456" cy="215444"/>
          </a:xfrm>
          <a:prstGeom prst="rect">
            <a:avLst/>
          </a:prstGeom>
          <a:noFill/>
        </p:spPr>
        <p:txBody>
          <a:bodyPr wrap="square" rtlCol="0">
            <a:spAutoFit/>
          </a:bodyPr>
          <a:lstStyle/>
          <a:p>
            <a:r>
              <a:rPr lang="en-US" sz="800" b="1" i="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a:solidFill>
                <a:schemeClr val="tx1"/>
              </a:solidFill>
              <a:ea typeface="Karla" pitchFamily="2" charset="0"/>
              <a:cs typeface="Poppins SemiBold" panose="02000000000000000000" pitchFamily="2" charset="0"/>
            </a:endParaRPr>
          </a:p>
        </p:txBody>
      </p:sp>
      <p:pic>
        <p:nvPicPr>
          <p:cNvPr id="9" name="Рисунок 8"/>
          <p:cNvPicPr>
            <a:picLocks noChangeAspect="1"/>
          </p:cNvPicPr>
          <p:nvPr userDrawn="1"/>
        </p:nvPicPr>
        <p:blipFill>
          <a:blip r:embed="rId2"/>
          <a:stretch>
            <a:fillRect/>
          </a:stretch>
        </p:blipFill>
        <p:spPr>
          <a:xfrm>
            <a:off x="377965" y="225267"/>
            <a:ext cx="159022" cy="160799"/>
          </a:xfrm>
          <a:prstGeom prst="rect">
            <a:avLst/>
          </a:prstGeom>
        </p:spPr>
      </p:pic>
      <p:sp>
        <p:nvSpPr>
          <p:cNvPr id="10" name="TextBox 9"/>
          <p:cNvSpPr txBox="1"/>
          <p:nvPr userDrawn="1"/>
        </p:nvSpPr>
        <p:spPr>
          <a:xfrm>
            <a:off x="210908" y="6320641"/>
            <a:ext cx="1584088" cy="230832"/>
          </a:xfrm>
          <a:prstGeom prst="rect">
            <a:avLst/>
          </a:prstGeom>
          <a:noFill/>
        </p:spPr>
        <p:txBody>
          <a:bodyPr wrap="none" rtlCol="0">
            <a:spAutoFit/>
          </a:bodyPr>
          <a:lstStyle/>
          <a:p>
            <a:pPr algn="r"/>
            <a:r>
              <a:rPr lang="en-US" sz="900" b="0" i="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14" name="Рисунок 13"/>
          <p:cNvSpPr>
            <a:spLocks noGrp="1"/>
          </p:cNvSpPr>
          <p:nvPr>
            <p:ph type="pic" sz="quarter" idx="10"/>
          </p:nvPr>
        </p:nvSpPr>
        <p:spPr>
          <a:xfrm>
            <a:off x="6644641" y="3396342"/>
            <a:ext cx="2751908" cy="3461658"/>
          </a:xfrm>
        </p:spPr>
        <p:txBody>
          <a:bodyPr/>
          <a:lstStyle/>
          <a:p>
            <a:endParaRPr lang="ru-RU"/>
          </a:p>
        </p:txBody>
      </p:sp>
    </p:spTree>
    <p:extLst>
      <p:ext uri="{BB962C8B-B14F-4D97-AF65-F5344CB8AC3E}">
        <p14:creationId xmlns:p14="http://schemas.microsoft.com/office/powerpoint/2010/main" val="98171754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p:spPr>
        <p:txBody>
          <a:bodyPr/>
          <a:lstStyle>
            <a:lvl1pPr>
              <a:defRPr sz="900"/>
            </a:lvl1pPr>
          </a:lstStyle>
          <a:p>
            <a:pPr algn="l"/>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79" r:id="rId13"/>
    <p:sldLayoutId id="2147483692" r:id="rId14"/>
    <p:sldLayoutId id="2147483681" r:id="rId15"/>
    <p:sldLayoutId id="2147483674" r:id="rId16"/>
    <p:sldLayoutId id="2147483675" r:id="rId17"/>
    <p:sldLayoutId id="2147483696" r:id="rId18"/>
    <p:sldLayoutId id="2147483677" r:id="rId19"/>
    <p:sldLayoutId id="2147483678" r:id="rId20"/>
    <p:sldLayoutId id="2147483701" r:id="rId21"/>
    <p:sldLayoutId id="2147483702" r:id="rId22"/>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20.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4645B4AF-E908-F7EB-505C-D521D838E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371" y="3269673"/>
            <a:ext cx="3829050" cy="3467100"/>
          </a:xfrm>
          <a:prstGeom prst="rect">
            <a:avLst/>
          </a:prstGeom>
          <a:noFill/>
          <a:extLst>
            <a:ext uri="{909E8E84-426E-40DD-AFC4-6F175D3DCCD1}">
              <a14:hiddenFill xmlns:a14="http://schemas.microsoft.com/office/drawing/2010/main">
                <a:solidFill>
                  <a:srgbClr val="FFFFFF"/>
                </a:solidFill>
              </a14:hiddenFill>
            </a:ext>
          </a:extLst>
        </p:spPr>
      </p:pic>
      <p:sp>
        <p:nvSpPr>
          <p:cNvPr id="12" name="Заголовок 1">
            <a:extLst>
              <a:ext uri="{FF2B5EF4-FFF2-40B4-BE49-F238E27FC236}">
                <a16:creationId xmlns:a16="http://schemas.microsoft.com/office/drawing/2014/main" id="{F6A731FA-9DF9-6D26-1E70-237C73F87279}"/>
              </a:ext>
            </a:extLst>
          </p:cNvPr>
          <p:cNvSpPr txBox="1">
            <a:spLocks/>
          </p:cNvSpPr>
          <p:nvPr/>
        </p:nvSpPr>
        <p:spPr>
          <a:xfrm>
            <a:off x="-1162155" y="1868883"/>
            <a:ext cx="9251582" cy="2344379"/>
          </a:xfrm>
          <a:prstGeom prst="rect">
            <a:avLst/>
          </a:prstGeom>
        </p:spPr>
        <p:txBody>
          <a:bodyPr>
            <a:norm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Intentions</a:t>
            </a:r>
          </a:p>
          <a:p>
            <a:pPr algn="ctr"/>
            <a:endParaRPr lang="en-US" sz="1600" spc="100" dirty="0">
              <a:solidFill>
                <a:schemeClr val="bg1"/>
              </a:solidFill>
              <a:latin typeface="Poppins Light" panose="02000000000000000000" pitchFamily="2" charset="0"/>
              <a:ea typeface="Lato" panose="020F0502020204030203" pitchFamily="34" charset="0"/>
              <a:cs typeface="Poppins Light" panose="02000000000000000000" pitchFamily="2" charset="0"/>
            </a:endParaRPr>
          </a:p>
          <a:p>
            <a:pPr algn="ctr"/>
            <a:r>
              <a:rPr lang="en-US" sz="1600" spc="100" dirty="0" err="1">
                <a:solidFill>
                  <a:schemeClr val="bg1"/>
                </a:solidFill>
                <a:latin typeface="Poppins Light" panose="02000000000000000000" pitchFamily="2" charset="0"/>
                <a:ea typeface="Lato" panose="020F0502020204030203" pitchFamily="34" charset="0"/>
                <a:cs typeface="Poppins Light" panose="02000000000000000000" pitchFamily="2" charset="0"/>
              </a:rPr>
              <a:t>iBrain</a:t>
            </a:r>
            <a:r>
              <a:rPr lang="en-US" sz="1600" spc="100" dirty="0">
                <a:solidFill>
                  <a:schemeClr val="bg1"/>
                </a:solidFill>
                <a:latin typeface="Poppins Light" panose="02000000000000000000" pitchFamily="2" charset="0"/>
                <a:ea typeface="Lato" panose="020F0502020204030203" pitchFamily="34" charset="0"/>
                <a:cs typeface="Poppins Light" panose="02000000000000000000" pitchFamily="2" charset="0"/>
              </a:rPr>
              <a:t> Developer by</a:t>
            </a:r>
            <a:endParaRPr lang="en-US" sz="1400" spc="100" dirty="0">
              <a:solidFill>
                <a:srgbClr val="0000ED"/>
              </a:solidFill>
              <a:latin typeface="Poppins Light" panose="02000000000000000000" pitchFamily="2" charset="0"/>
              <a:ea typeface="Lato" panose="020F0502020204030203" pitchFamily="34" charset="0"/>
              <a:cs typeface="Poppins Light" panose="02000000000000000000" pitchFamily="2" charset="0"/>
            </a:endParaRPr>
          </a:p>
          <a:p>
            <a:pPr algn="ctr"/>
            <a:endParaRPr lang="ru-RU" sz="4000" b="1" spc="100" dirty="0">
              <a:latin typeface="Nixie"/>
              <a:ea typeface="Lato" panose="020F0502020204030203" pitchFamily="34" charset="0"/>
              <a:cs typeface="Poppins SemiBold" panose="02000000000000000000" pitchFamily="2" charset="0"/>
            </a:endParaRPr>
          </a:p>
        </p:txBody>
      </p:sp>
    </p:spTree>
    <p:extLst>
      <p:ext uri="{BB962C8B-B14F-4D97-AF65-F5344CB8AC3E}">
        <p14:creationId xmlns:p14="http://schemas.microsoft.com/office/powerpoint/2010/main" val="2243494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F1F5C87-9E79-3AA8-DD32-C5865394AEA5}"/>
              </a:ext>
            </a:extLst>
          </p:cNvPr>
          <p:cNvGraphicFramePr/>
          <p:nvPr>
            <p:extLst>
              <p:ext uri="{D42A27DB-BD31-4B8C-83A1-F6EECF244321}">
                <p14:modId xmlns:p14="http://schemas.microsoft.com/office/powerpoint/2010/main" val="1656941519"/>
              </p:ext>
            </p:extLst>
          </p:nvPr>
        </p:nvGraphicFramePr>
        <p:xfrm>
          <a:off x="-134753" y="-394636"/>
          <a:ext cx="12426214" cy="73825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2876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1B29E87-9C2C-400B-834D-4E4BD6E944D0}"/>
              </a:ext>
            </a:extLst>
          </p:cNvPr>
          <p:cNvSpPr>
            <a:spLocks noGrp="1"/>
          </p:cNvSpPr>
          <p:nvPr>
            <p:ph type="title"/>
          </p:nvPr>
        </p:nvSpPr>
        <p:spPr>
          <a:xfrm>
            <a:off x="838200" y="365125"/>
            <a:ext cx="10515600" cy="1325563"/>
          </a:xfrm>
        </p:spPr>
        <p:txBody>
          <a:bodyPr anchor="ctr">
            <a:normAutofit/>
          </a:bodyPr>
          <a:lstStyle/>
          <a:p>
            <a:r>
              <a:rPr lang="en-US" dirty="0"/>
              <a:t>FINANCIALS</a:t>
            </a:r>
          </a:p>
        </p:txBody>
      </p:sp>
      <p:graphicFrame>
        <p:nvGraphicFramePr>
          <p:cNvPr id="17" name="Table 9">
            <a:extLst>
              <a:ext uri="{FF2B5EF4-FFF2-40B4-BE49-F238E27FC236}">
                <a16:creationId xmlns:a16="http://schemas.microsoft.com/office/drawing/2014/main" id="{CD227AD3-0512-4367-9783-E5F086A86CF5}"/>
              </a:ext>
            </a:extLst>
          </p:cNvPr>
          <p:cNvGraphicFramePr>
            <a:graphicFrameLocks noGrp="1"/>
          </p:cNvGraphicFramePr>
          <p:nvPr>
            <p:ph type="dgm" sz="quarter" idx="15"/>
            <p:extLst>
              <p:ext uri="{D42A27DB-BD31-4B8C-83A1-F6EECF244321}">
                <p14:modId xmlns:p14="http://schemas.microsoft.com/office/powerpoint/2010/main" val="486582999"/>
              </p:ext>
            </p:extLst>
          </p:nvPr>
        </p:nvGraphicFramePr>
        <p:xfrm>
          <a:off x="1421522" y="1501756"/>
          <a:ext cx="9348955" cy="3416472"/>
        </p:xfrm>
        <a:graphic>
          <a:graphicData uri="http://schemas.openxmlformats.org/drawingml/2006/table">
            <a:tbl>
              <a:tblPr firstRow="1" bandRow="1">
                <a:tableStyleId>{5C22544A-7EE6-4342-B048-85BDC9FD1C3A}</a:tableStyleId>
              </a:tblPr>
              <a:tblGrid>
                <a:gridCol w="3235076">
                  <a:extLst>
                    <a:ext uri="{9D8B030D-6E8A-4147-A177-3AD203B41FA5}">
                      <a16:colId xmlns:a16="http://schemas.microsoft.com/office/drawing/2014/main" val="3446012419"/>
                    </a:ext>
                  </a:extLst>
                </a:gridCol>
                <a:gridCol w="1717424">
                  <a:extLst>
                    <a:ext uri="{9D8B030D-6E8A-4147-A177-3AD203B41FA5}">
                      <a16:colId xmlns:a16="http://schemas.microsoft.com/office/drawing/2014/main" val="4052646397"/>
                    </a:ext>
                  </a:extLst>
                </a:gridCol>
                <a:gridCol w="2118664">
                  <a:extLst>
                    <a:ext uri="{9D8B030D-6E8A-4147-A177-3AD203B41FA5}">
                      <a16:colId xmlns:a16="http://schemas.microsoft.com/office/drawing/2014/main" val="1935352797"/>
                    </a:ext>
                  </a:extLst>
                </a:gridCol>
                <a:gridCol w="2277791">
                  <a:extLst>
                    <a:ext uri="{9D8B030D-6E8A-4147-A177-3AD203B41FA5}">
                      <a16:colId xmlns:a16="http://schemas.microsoft.com/office/drawing/2014/main" val="1218263486"/>
                    </a:ext>
                  </a:extLst>
                </a:gridCol>
              </a:tblGrid>
              <a:tr h="284706">
                <a:tc>
                  <a:txBody>
                    <a:bodyPr/>
                    <a:lstStyle/>
                    <a:p>
                      <a:pPr algn="l" fontAlgn="b"/>
                      <a:endParaRPr lang="en-US" sz="1200" b="0" i="0" u="none" strike="noStrike" dirty="0">
                        <a:solidFill>
                          <a:schemeClr val="bg1"/>
                        </a:solidFill>
                        <a:effectLst/>
                        <a:latin typeface="+mn-lt"/>
                      </a:endParaRPr>
                    </a:p>
                  </a:txBody>
                  <a:tcPr marL="240191" marR="76261" marT="38130" marB="381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r" fontAlgn="b"/>
                      <a:r>
                        <a:rPr lang="en-US" sz="1200" b="1" u="none" strike="noStrike" dirty="0">
                          <a:solidFill>
                            <a:schemeClr val="bg1"/>
                          </a:solidFill>
                          <a:effectLst/>
                        </a:rPr>
                        <a:t>2023</a:t>
                      </a:r>
                      <a:endParaRPr lang="en-US" sz="1200" b="1" i="0" u="none" strike="noStrike" dirty="0">
                        <a:solidFill>
                          <a:schemeClr val="bg1"/>
                        </a:solidFill>
                        <a:effectLst/>
                        <a:latin typeface="+mn-lt"/>
                      </a:endParaRPr>
                    </a:p>
                  </a:txBody>
                  <a:tcPr marL="76261" marR="76261" marT="38130" marB="381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r" fontAlgn="b"/>
                      <a:r>
                        <a:rPr lang="en-US" sz="1200" b="1" u="none" strike="noStrike" dirty="0">
                          <a:solidFill>
                            <a:schemeClr val="bg1"/>
                          </a:solidFill>
                          <a:effectLst/>
                        </a:rPr>
                        <a:t>2024</a:t>
                      </a:r>
                      <a:endParaRPr lang="en-US" sz="1200" b="1" i="0" u="none" strike="noStrike" dirty="0">
                        <a:solidFill>
                          <a:schemeClr val="bg1"/>
                        </a:solidFill>
                        <a:effectLst/>
                        <a:latin typeface="+mn-lt"/>
                      </a:endParaRPr>
                    </a:p>
                  </a:txBody>
                  <a:tcPr marL="76261" marR="76261" marT="38130" marB="381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r" fontAlgn="b"/>
                      <a:r>
                        <a:rPr lang="en-US" sz="1200" b="1" u="none" strike="noStrike" dirty="0">
                          <a:solidFill>
                            <a:schemeClr val="bg1"/>
                          </a:solidFill>
                          <a:effectLst/>
                        </a:rPr>
                        <a:t>2025</a:t>
                      </a:r>
                      <a:endParaRPr lang="en-US" sz="1200" b="1" i="0" u="none" strike="noStrike" dirty="0">
                        <a:solidFill>
                          <a:schemeClr val="bg1"/>
                        </a:solidFill>
                        <a:effectLst/>
                        <a:latin typeface="+mn-lt"/>
                      </a:endParaRPr>
                    </a:p>
                  </a:txBody>
                  <a:tcPr marL="76261" marR="76261" marT="38130" marB="381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140773105"/>
                  </a:ext>
                </a:extLst>
              </a:tr>
              <a:tr h="284706">
                <a:tc>
                  <a:txBody>
                    <a:bodyPr/>
                    <a:lstStyle/>
                    <a:p>
                      <a:pPr algn="l" fontAlgn="b"/>
                      <a:r>
                        <a:rPr lang="en-US" sz="1200" b="0" i="0" u="none" strike="noStrike" dirty="0">
                          <a:solidFill>
                            <a:schemeClr val="tx1"/>
                          </a:solidFill>
                          <a:effectLst/>
                          <a:latin typeface="+mn-lt"/>
                        </a:rPr>
                        <a:t>INCOME</a:t>
                      </a:r>
                    </a:p>
                  </a:txBody>
                  <a:tcPr marL="240191" marR="76261" marT="38130" marB="3813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endParaRPr lang="en-US" sz="1200" b="0" i="0" u="none" strike="noStrike" dirty="0">
                        <a:solidFill>
                          <a:schemeClr val="tx1"/>
                        </a:solidFill>
                        <a:effectLst/>
                        <a:latin typeface="+mn-lt"/>
                      </a:endParaRPr>
                    </a:p>
                  </a:txBody>
                  <a:tcPr marL="76261" marR="76261" marT="38130" marB="3813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endParaRPr lang="en-US" sz="1200" b="0" i="0" u="none" strike="noStrike" dirty="0">
                        <a:solidFill>
                          <a:schemeClr val="tx1"/>
                        </a:solidFill>
                        <a:effectLst/>
                        <a:latin typeface="+mn-lt"/>
                      </a:endParaRPr>
                    </a:p>
                  </a:txBody>
                  <a:tcPr marL="76261" marR="76261" marT="38130" marB="3813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endParaRPr lang="en-US" sz="1200" b="0" i="0" u="none" strike="noStrike" dirty="0">
                        <a:solidFill>
                          <a:schemeClr val="tx1"/>
                        </a:solidFill>
                        <a:effectLst/>
                        <a:latin typeface="+mn-lt"/>
                      </a:endParaRPr>
                    </a:p>
                  </a:txBody>
                  <a:tcPr marL="76261" marR="76261" marT="38130" marB="3813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2911372"/>
                  </a:ext>
                </a:extLst>
              </a:tr>
              <a:tr h="284706">
                <a:tc>
                  <a:txBody>
                    <a:bodyPr/>
                    <a:lstStyle/>
                    <a:p>
                      <a:pPr lvl="1" algn="l" fontAlgn="b"/>
                      <a:r>
                        <a:rPr lang="en-US" sz="1200" b="0" u="none" strike="noStrike" dirty="0">
                          <a:solidFill>
                            <a:schemeClr val="tx1"/>
                          </a:solidFill>
                          <a:effectLst/>
                        </a:rPr>
                        <a:t>Users</a:t>
                      </a:r>
                      <a:endParaRPr lang="en-US" sz="1200" b="0" i="0" u="none" strike="noStrike" dirty="0">
                        <a:solidFill>
                          <a:schemeClr val="tx1"/>
                        </a:solidFill>
                        <a:effectLst/>
                        <a:latin typeface="+mn-lt"/>
                      </a:endParaRPr>
                    </a:p>
                  </a:txBody>
                  <a:tcPr marL="24019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200" b="0" u="none" strike="noStrike" dirty="0">
                          <a:solidFill>
                            <a:schemeClr val="tx1"/>
                          </a:solidFill>
                          <a:effectLst/>
                        </a:rPr>
                        <a:t>2,800</a:t>
                      </a:r>
                      <a:endParaRPr lang="en-US" sz="1200" b="0" i="0" u="none" strike="noStrike" dirty="0">
                        <a:solidFill>
                          <a:schemeClr val="tx1"/>
                        </a:solidFill>
                        <a:effectLst/>
                        <a:latin typeface="+mn-lt"/>
                      </a:endParaRP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200" b="0" u="none" strike="noStrike" dirty="0">
                          <a:solidFill>
                            <a:schemeClr val="tx1"/>
                          </a:solidFill>
                          <a:effectLst/>
                        </a:rPr>
                        <a:t>6,250</a:t>
                      </a:r>
                      <a:endParaRPr lang="en-US" sz="1200" b="0" i="0" u="none" strike="noStrike" dirty="0">
                        <a:solidFill>
                          <a:schemeClr val="tx1"/>
                        </a:solidFill>
                        <a:effectLst/>
                        <a:latin typeface="+mn-lt"/>
                      </a:endParaRP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200" b="0" u="none" strike="noStrike" dirty="0">
                          <a:solidFill>
                            <a:schemeClr val="tx1"/>
                          </a:solidFill>
                          <a:effectLst/>
                        </a:rPr>
                        <a:t>8,300</a:t>
                      </a:r>
                      <a:endParaRPr lang="en-US" sz="1200" b="0" i="0" u="none" strike="noStrike" dirty="0">
                        <a:solidFill>
                          <a:schemeClr val="tx1"/>
                        </a:solidFill>
                        <a:effectLst/>
                        <a:latin typeface="+mn-lt"/>
                      </a:endParaRP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3393929"/>
                  </a:ext>
                </a:extLst>
              </a:tr>
              <a:tr h="284706">
                <a:tc>
                  <a:txBody>
                    <a:bodyPr/>
                    <a:lstStyle/>
                    <a:p>
                      <a:pPr lvl="1" algn="l" fontAlgn="b"/>
                      <a:r>
                        <a:rPr lang="en-US" sz="1200" b="0" u="none" strike="noStrike" dirty="0">
                          <a:solidFill>
                            <a:schemeClr val="tx1"/>
                          </a:solidFill>
                          <a:effectLst/>
                        </a:rPr>
                        <a:t>Average price per sale</a:t>
                      </a:r>
                      <a:endParaRPr lang="en-US" sz="1200" b="0" i="0" u="none" strike="noStrike" dirty="0">
                        <a:solidFill>
                          <a:schemeClr val="tx1"/>
                        </a:solidFill>
                        <a:effectLst/>
                        <a:latin typeface="+mn-lt"/>
                      </a:endParaRPr>
                    </a:p>
                  </a:txBody>
                  <a:tcPr marL="24019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200" b="0" u="none" strike="noStrike" dirty="0">
                          <a:solidFill>
                            <a:schemeClr val="tx1"/>
                          </a:solidFill>
                          <a:effectLst/>
                        </a:rPr>
                        <a:t>12</a:t>
                      </a:r>
                      <a:endParaRPr lang="en-US" sz="1200" b="0" i="0" u="none" strike="noStrike" dirty="0">
                        <a:solidFill>
                          <a:schemeClr val="tx1"/>
                        </a:solidFill>
                        <a:effectLst/>
                        <a:latin typeface="+mn-lt"/>
                      </a:endParaRP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200" b="0" u="none" strike="noStrike" dirty="0">
                          <a:solidFill>
                            <a:schemeClr val="tx1"/>
                          </a:solidFill>
                          <a:effectLst/>
                        </a:rPr>
                        <a:t>20</a:t>
                      </a:r>
                      <a:endParaRPr lang="en-US" sz="1200" b="0" i="0" u="none" strike="noStrike" dirty="0">
                        <a:solidFill>
                          <a:schemeClr val="tx1"/>
                        </a:solidFill>
                        <a:effectLst/>
                        <a:latin typeface="+mn-lt"/>
                      </a:endParaRP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200" b="0" u="none" strike="noStrike" dirty="0">
                          <a:solidFill>
                            <a:schemeClr val="tx1"/>
                          </a:solidFill>
                          <a:effectLst/>
                        </a:rPr>
                        <a:t>30</a:t>
                      </a:r>
                      <a:endParaRPr lang="en-US" sz="1200" b="0" i="0" u="none" strike="noStrike" dirty="0">
                        <a:solidFill>
                          <a:schemeClr val="tx1"/>
                        </a:solidFill>
                        <a:effectLst/>
                        <a:latin typeface="+mn-lt"/>
                      </a:endParaRP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8944196"/>
                  </a:ext>
                </a:extLst>
              </a:tr>
              <a:tr h="284706">
                <a:tc>
                  <a:txBody>
                    <a:bodyPr/>
                    <a:lstStyle/>
                    <a:p>
                      <a:pPr algn="l" fontAlgn="b"/>
                      <a:r>
                        <a:rPr lang="en-US" sz="1200" b="1" u="none" strike="noStrike" dirty="0">
                          <a:solidFill>
                            <a:schemeClr val="tx1"/>
                          </a:solidFill>
                          <a:effectLst/>
                        </a:rPr>
                        <a:t>TOTAL REVENUE</a:t>
                      </a:r>
                      <a:endParaRPr lang="en-US" sz="1200" b="1" i="0" u="none" strike="noStrike" dirty="0">
                        <a:solidFill>
                          <a:schemeClr val="tx1"/>
                        </a:solidFill>
                        <a:effectLst/>
                        <a:latin typeface="+mn-lt"/>
                      </a:endParaRPr>
                    </a:p>
                  </a:txBody>
                  <a:tcPr marL="24019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r" fontAlgn="b"/>
                      <a:r>
                        <a:rPr lang="en-US" sz="1200" b="1" u="none" strike="noStrike" dirty="0">
                          <a:solidFill>
                            <a:schemeClr val="tx1"/>
                          </a:solidFill>
                          <a:effectLst/>
                        </a:rPr>
                        <a:t>400,000</a:t>
                      </a:r>
                      <a:endParaRPr lang="en-US" sz="1200" b="1" i="0" u="none" strike="noStrike" dirty="0">
                        <a:solidFill>
                          <a:schemeClr val="tx1"/>
                        </a:solidFill>
                        <a:effectLst/>
                        <a:latin typeface="+mn-lt"/>
                      </a:endParaRP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r" fontAlgn="b"/>
                      <a:r>
                        <a:rPr lang="en-US" sz="1200" b="1" u="none" strike="noStrike" dirty="0">
                          <a:solidFill>
                            <a:schemeClr val="tx1"/>
                          </a:solidFill>
                          <a:effectLst/>
                        </a:rPr>
                        <a:t>1,500,000</a:t>
                      </a:r>
                      <a:endParaRPr lang="en-US" sz="1200" b="1" i="0" u="none" strike="noStrike" dirty="0">
                        <a:solidFill>
                          <a:schemeClr val="tx1"/>
                        </a:solidFill>
                        <a:effectLst/>
                        <a:latin typeface="+mn-lt"/>
                      </a:endParaRP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r" fontAlgn="b"/>
                      <a:r>
                        <a:rPr lang="en-US" sz="1200" b="1" u="none" strike="noStrike" dirty="0">
                          <a:solidFill>
                            <a:schemeClr val="tx1"/>
                          </a:solidFill>
                          <a:effectLst/>
                        </a:rPr>
                        <a:t>3,000,000</a:t>
                      </a:r>
                      <a:endParaRPr lang="en-US" sz="1200" b="1" i="0" u="none" strike="noStrike" dirty="0">
                        <a:solidFill>
                          <a:schemeClr val="tx1"/>
                        </a:solidFill>
                        <a:effectLst/>
                        <a:latin typeface="+mn-lt"/>
                      </a:endParaRP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65120011"/>
                  </a:ext>
                </a:extLst>
              </a:tr>
              <a:tr h="284706">
                <a:tc>
                  <a:txBody>
                    <a:bodyPr/>
                    <a:lstStyle/>
                    <a:p>
                      <a:pPr algn="l" fontAlgn="b"/>
                      <a:r>
                        <a:rPr lang="en-US" sz="1200" b="0" u="none" strike="noStrike" dirty="0">
                          <a:solidFill>
                            <a:schemeClr val="tx1"/>
                          </a:solidFill>
                          <a:effectLst/>
                        </a:rPr>
                        <a:t>Expenses</a:t>
                      </a:r>
                      <a:endParaRPr lang="en-US" sz="1200" b="0" i="0" u="none" strike="noStrike" dirty="0">
                        <a:solidFill>
                          <a:schemeClr val="tx1"/>
                        </a:solidFill>
                        <a:effectLst/>
                        <a:latin typeface="+mn-lt"/>
                      </a:endParaRPr>
                    </a:p>
                  </a:txBody>
                  <a:tcPr marL="24019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chemeClr val="tx1"/>
                        </a:solidFill>
                        <a:effectLst/>
                        <a:latin typeface="+mn-lt"/>
                      </a:endParaRP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chemeClr val="tx1"/>
                        </a:solidFill>
                        <a:effectLst/>
                        <a:latin typeface="+mn-lt"/>
                      </a:endParaRP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chemeClr val="tx1"/>
                        </a:solidFill>
                        <a:effectLst/>
                        <a:latin typeface="+mn-lt"/>
                      </a:endParaRP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422160"/>
                  </a:ext>
                </a:extLst>
              </a:tr>
              <a:tr h="284706">
                <a:tc>
                  <a:txBody>
                    <a:bodyPr/>
                    <a:lstStyle/>
                    <a:p>
                      <a:pPr marL="457200" lvl="1" indent="0" algn="l" fontAlgn="b">
                        <a:buFont typeface="Arial" panose="020B0604020202020204" pitchFamily="34" charset="0"/>
                        <a:buNone/>
                      </a:pPr>
                      <a:r>
                        <a:rPr lang="en-US" sz="1200" b="0" u="none" strike="noStrike" dirty="0">
                          <a:solidFill>
                            <a:schemeClr val="tx1"/>
                          </a:solidFill>
                          <a:effectLst/>
                        </a:rPr>
                        <a:t>Marketing</a:t>
                      </a:r>
                      <a:endParaRPr lang="en-US" sz="1200" b="0" i="0" u="none" strike="noStrike" dirty="0">
                        <a:solidFill>
                          <a:schemeClr val="tx1"/>
                        </a:solidFill>
                        <a:effectLst/>
                        <a:latin typeface="+mn-lt"/>
                      </a:endParaRPr>
                    </a:p>
                  </a:txBody>
                  <a:tcPr marL="24019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200" b="0" u="none" strike="noStrike" dirty="0">
                          <a:solidFill>
                            <a:schemeClr val="tx1"/>
                          </a:solidFill>
                          <a:effectLst/>
                        </a:rPr>
                        <a:t>100,000</a:t>
                      </a:r>
                      <a:endParaRPr lang="en-US" sz="1200" b="0" i="0" u="none" strike="noStrike" dirty="0">
                        <a:solidFill>
                          <a:schemeClr val="tx1"/>
                        </a:solidFill>
                        <a:effectLst/>
                        <a:latin typeface="+mn-lt"/>
                      </a:endParaRP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200" b="0" u="none" strike="noStrike" dirty="0">
                          <a:solidFill>
                            <a:schemeClr val="tx1"/>
                          </a:solidFill>
                          <a:effectLst/>
                        </a:rPr>
                        <a:t>150,000</a:t>
                      </a:r>
                      <a:endParaRPr lang="en-US" sz="1200" b="0" i="0" u="none" strike="noStrike" dirty="0">
                        <a:solidFill>
                          <a:schemeClr val="tx1"/>
                        </a:solidFill>
                        <a:effectLst/>
                        <a:latin typeface="+mn-lt"/>
                      </a:endParaRP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200" b="0" u="none" strike="noStrike" dirty="0">
                          <a:solidFill>
                            <a:schemeClr val="tx1"/>
                          </a:solidFill>
                          <a:effectLst/>
                        </a:rPr>
                        <a:t>200,000</a:t>
                      </a:r>
                      <a:endParaRPr lang="en-US" sz="1200" b="0" i="0" u="none" strike="noStrike" dirty="0">
                        <a:solidFill>
                          <a:schemeClr val="tx1"/>
                        </a:solidFill>
                        <a:effectLst/>
                        <a:latin typeface="+mn-lt"/>
                      </a:endParaRP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2407092"/>
                  </a:ext>
                </a:extLst>
              </a:tr>
              <a:tr h="284706">
                <a:tc>
                  <a:txBody>
                    <a:bodyPr/>
                    <a:lstStyle/>
                    <a:p>
                      <a:pPr marL="457200" lvl="1" indent="0" algn="l" fontAlgn="b">
                        <a:buFont typeface="Arial" panose="020B0604020202020204" pitchFamily="34" charset="0"/>
                        <a:buNone/>
                      </a:pPr>
                      <a:r>
                        <a:rPr lang="en-US" sz="1200" b="0" u="none" strike="noStrike" dirty="0">
                          <a:solidFill>
                            <a:schemeClr val="tx1"/>
                          </a:solidFill>
                          <a:effectLst/>
                        </a:rPr>
                        <a:t>Operations</a:t>
                      </a:r>
                      <a:endParaRPr lang="en-US" sz="1200" b="0" i="0" u="none" strike="noStrike" dirty="0">
                        <a:solidFill>
                          <a:schemeClr val="tx1"/>
                        </a:solidFill>
                        <a:effectLst/>
                        <a:latin typeface="+mn-lt"/>
                      </a:endParaRPr>
                    </a:p>
                  </a:txBody>
                  <a:tcPr marL="24019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200" b="0" u="none" strike="noStrike" dirty="0">
                          <a:solidFill>
                            <a:schemeClr val="tx1"/>
                          </a:solidFill>
                          <a:effectLst/>
                        </a:rPr>
                        <a:t>70,000</a:t>
                      </a:r>
                      <a:endParaRPr lang="en-US" sz="1200" b="0" i="0" u="none" strike="noStrike" dirty="0">
                        <a:solidFill>
                          <a:schemeClr val="tx1"/>
                        </a:solidFill>
                        <a:effectLst/>
                        <a:latin typeface="+mn-lt"/>
                      </a:endParaRP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200" b="0" u="none" strike="noStrike" dirty="0">
                          <a:solidFill>
                            <a:schemeClr val="tx1"/>
                          </a:solidFill>
                          <a:effectLst/>
                        </a:rPr>
                        <a:t>140,000</a:t>
                      </a:r>
                      <a:endParaRPr lang="en-US" sz="1200" b="0" i="0" u="none" strike="noStrike" dirty="0">
                        <a:solidFill>
                          <a:schemeClr val="tx1"/>
                        </a:solidFill>
                        <a:effectLst/>
                        <a:latin typeface="+mn-lt"/>
                      </a:endParaRP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200" b="0" u="none" strike="noStrike" dirty="0">
                          <a:solidFill>
                            <a:schemeClr val="tx1"/>
                          </a:solidFill>
                          <a:effectLst/>
                        </a:rPr>
                        <a:t>180,000</a:t>
                      </a:r>
                      <a:endParaRPr lang="en-US" sz="1200" b="0" i="0" u="none" strike="noStrike" dirty="0">
                        <a:solidFill>
                          <a:schemeClr val="tx1"/>
                        </a:solidFill>
                        <a:effectLst/>
                        <a:latin typeface="+mn-lt"/>
                      </a:endParaRP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6368409"/>
                  </a:ext>
                </a:extLst>
              </a:tr>
              <a:tr h="284706">
                <a:tc>
                  <a:txBody>
                    <a:bodyPr/>
                    <a:lstStyle/>
                    <a:p>
                      <a:pPr marL="457200" lvl="1" indent="0" algn="l" fontAlgn="b">
                        <a:buFont typeface="Arial" panose="020B0604020202020204" pitchFamily="34" charset="0"/>
                        <a:buNone/>
                      </a:pPr>
                      <a:r>
                        <a:rPr lang="en-US" sz="1200" b="0" u="none" strike="noStrike" dirty="0">
                          <a:solidFill>
                            <a:schemeClr val="tx1"/>
                          </a:solidFill>
                          <a:effectLst/>
                        </a:rPr>
                        <a:t>Product development</a:t>
                      </a:r>
                      <a:endParaRPr lang="en-US" sz="1200" b="0" i="0" u="none" strike="noStrike" dirty="0">
                        <a:solidFill>
                          <a:schemeClr val="tx1"/>
                        </a:solidFill>
                        <a:effectLst/>
                        <a:latin typeface="+mn-lt"/>
                      </a:endParaRPr>
                    </a:p>
                  </a:txBody>
                  <a:tcPr marL="24019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200" b="0" u="none" strike="noStrike" dirty="0">
                          <a:solidFill>
                            <a:schemeClr val="tx1"/>
                          </a:solidFill>
                          <a:effectLst/>
                        </a:rPr>
                        <a:t>170,000</a:t>
                      </a:r>
                      <a:endParaRPr lang="en-US" sz="1200" b="0" i="0" u="none" strike="noStrike" dirty="0">
                        <a:solidFill>
                          <a:schemeClr val="tx1"/>
                        </a:solidFill>
                        <a:effectLst/>
                        <a:latin typeface="+mn-lt"/>
                      </a:endParaRP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200" b="0" u="none" strike="noStrike" dirty="0">
                          <a:solidFill>
                            <a:schemeClr val="tx1"/>
                          </a:solidFill>
                          <a:effectLst/>
                        </a:rPr>
                        <a:t>300,000</a:t>
                      </a:r>
                      <a:endParaRPr lang="en-US" sz="1200" b="0" i="0" u="none" strike="noStrike" dirty="0">
                        <a:solidFill>
                          <a:schemeClr val="tx1"/>
                        </a:solidFill>
                        <a:effectLst/>
                        <a:latin typeface="+mn-lt"/>
                      </a:endParaRP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200" b="0" u="none" strike="noStrike" dirty="0">
                          <a:solidFill>
                            <a:schemeClr val="tx1"/>
                          </a:solidFill>
                          <a:effectLst/>
                        </a:rPr>
                        <a:t>370,000</a:t>
                      </a:r>
                      <a:endParaRPr lang="en-US" sz="1200" b="0" i="0" u="none" strike="noStrike" dirty="0">
                        <a:solidFill>
                          <a:schemeClr val="tx1"/>
                        </a:solidFill>
                        <a:effectLst/>
                        <a:latin typeface="+mn-lt"/>
                      </a:endParaRP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688327"/>
                  </a:ext>
                </a:extLst>
              </a:tr>
              <a:tr h="284706">
                <a:tc>
                  <a:txBody>
                    <a:bodyPr/>
                    <a:lstStyle/>
                    <a:p>
                      <a:pPr algn="l" fontAlgn="b"/>
                      <a:r>
                        <a:rPr lang="en-US" sz="1200" b="1" u="none" strike="noStrike" dirty="0">
                          <a:solidFill>
                            <a:schemeClr val="tx1"/>
                          </a:solidFill>
                          <a:effectLst/>
                        </a:rPr>
                        <a:t>TOTAL EXPENSES</a:t>
                      </a:r>
                      <a:endParaRPr lang="en-US" sz="1200" b="1" i="0" u="none" strike="noStrike" dirty="0">
                        <a:solidFill>
                          <a:schemeClr val="tx1"/>
                        </a:solidFill>
                        <a:effectLst/>
                        <a:latin typeface="+mn-lt"/>
                      </a:endParaRPr>
                    </a:p>
                  </a:txBody>
                  <a:tcPr marL="24019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r" fontAlgn="b"/>
                      <a:r>
                        <a:rPr lang="en-US" sz="1200" b="1" u="none" strike="noStrike" dirty="0">
                          <a:solidFill>
                            <a:schemeClr val="tx1"/>
                          </a:solidFill>
                          <a:effectLst/>
                        </a:rPr>
                        <a:t>340,000</a:t>
                      </a:r>
                      <a:endParaRPr lang="en-US" sz="1200" b="1" i="0" u="none" strike="noStrike" dirty="0">
                        <a:solidFill>
                          <a:schemeClr val="tx1"/>
                        </a:solidFill>
                        <a:effectLst/>
                        <a:latin typeface="+mn-lt"/>
                      </a:endParaRP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r" fontAlgn="b"/>
                      <a:r>
                        <a:rPr lang="en-US" sz="1200" b="1" u="none" strike="noStrike" dirty="0">
                          <a:solidFill>
                            <a:schemeClr val="tx1"/>
                          </a:solidFill>
                          <a:effectLst/>
                        </a:rPr>
                        <a:t>590,000</a:t>
                      </a:r>
                      <a:endParaRPr lang="en-US" sz="1200" b="1" i="0" u="none" strike="noStrike" dirty="0">
                        <a:solidFill>
                          <a:schemeClr val="tx1"/>
                        </a:solidFill>
                        <a:effectLst/>
                        <a:latin typeface="+mn-lt"/>
                      </a:endParaRP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r" fontAlgn="b"/>
                      <a:r>
                        <a:rPr lang="en-US" sz="1200" b="1" u="none" strike="noStrike" dirty="0">
                          <a:solidFill>
                            <a:schemeClr val="tx1"/>
                          </a:solidFill>
                          <a:effectLst/>
                        </a:rPr>
                        <a:t>750,000</a:t>
                      </a:r>
                      <a:endParaRPr lang="en-US" sz="1200" b="1" i="0" u="none" strike="noStrike" dirty="0">
                        <a:solidFill>
                          <a:schemeClr val="tx1"/>
                        </a:solidFill>
                        <a:effectLst/>
                        <a:latin typeface="+mn-lt"/>
                      </a:endParaRP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01145645"/>
                  </a:ext>
                </a:extLst>
              </a:tr>
              <a:tr h="284706">
                <a:tc>
                  <a:txBody>
                    <a:bodyPr/>
                    <a:lstStyle/>
                    <a:p>
                      <a:pPr algn="l" fontAlgn="b"/>
                      <a:endParaRPr lang="en-US" sz="1200" b="1" i="0" u="none" strike="noStrike" dirty="0">
                        <a:solidFill>
                          <a:schemeClr val="tx1"/>
                        </a:solidFill>
                        <a:effectLst/>
                        <a:latin typeface="+mn-lt"/>
                      </a:endParaRPr>
                    </a:p>
                  </a:txBody>
                  <a:tcPr marL="24019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endParaRPr lang="en-US" sz="1200" b="1" i="0" u="none" strike="noStrike" dirty="0">
                        <a:solidFill>
                          <a:schemeClr val="tx1"/>
                        </a:solidFill>
                        <a:effectLst/>
                        <a:latin typeface="+mn-lt"/>
                      </a:endParaRP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endParaRPr lang="en-US" sz="1200" b="1" i="0" u="none" strike="noStrike" dirty="0">
                        <a:solidFill>
                          <a:schemeClr val="tx1"/>
                        </a:solidFill>
                        <a:effectLst/>
                        <a:latin typeface="+mn-lt"/>
                      </a:endParaRP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endParaRPr lang="en-US" sz="1200" b="1" i="0" u="none" strike="noStrike" dirty="0">
                        <a:solidFill>
                          <a:schemeClr val="tx1"/>
                        </a:solidFill>
                        <a:effectLst/>
                        <a:latin typeface="+mn-lt"/>
                      </a:endParaRP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6985511"/>
                  </a:ext>
                </a:extLst>
              </a:tr>
              <a:tr h="284706">
                <a:tc>
                  <a:txBody>
                    <a:bodyPr/>
                    <a:lstStyle/>
                    <a:p>
                      <a:pPr algn="l" fontAlgn="b"/>
                      <a:r>
                        <a:rPr lang="en-US" sz="1200" b="1" i="0" u="none" strike="noStrike" dirty="0">
                          <a:solidFill>
                            <a:schemeClr val="tx1"/>
                          </a:solidFill>
                          <a:effectLst/>
                          <a:latin typeface="+mn-lt"/>
                        </a:rPr>
                        <a:t>NET INCOME</a:t>
                      </a:r>
                    </a:p>
                  </a:txBody>
                  <a:tcPr marL="24019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r" fontAlgn="b"/>
                      <a:r>
                        <a:rPr lang="en-US" sz="1200" b="1" i="0" u="none" strike="noStrike" dirty="0">
                          <a:solidFill>
                            <a:schemeClr val="tx1"/>
                          </a:solidFill>
                          <a:effectLst/>
                          <a:latin typeface="+mn-lt"/>
                        </a:rPr>
                        <a:t>60,000</a:t>
                      </a: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r" fontAlgn="b"/>
                      <a:r>
                        <a:rPr lang="en-US" sz="1200" b="1" i="0" u="none" strike="noStrike" dirty="0">
                          <a:solidFill>
                            <a:schemeClr val="tx1"/>
                          </a:solidFill>
                          <a:effectLst/>
                          <a:latin typeface="+mn-lt"/>
                        </a:rPr>
                        <a:t>910,0000</a:t>
                      </a: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r" fontAlgn="b"/>
                      <a:r>
                        <a:rPr lang="en-US" sz="1200" b="1" i="0" u="none" strike="noStrike" dirty="0">
                          <a:solidFill>
                            <a:schemeClr val="tx1"/>
                          </a:solidFill>
                          <a:effectLst/>
                          <a:latin typeface="+mn-lt"/>
                        </a:rPr>
                        <a:t>2,250,000</a:t>
                      </a:r>
                    </a:p>
                  </a:txBody>
                  <a:tcPr marL="76261" marR="76261" marT="38130" marB="381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17380379"/>
                  </a:ext>
                </a:extLst>
              </a:tr>
            </a:tbl>
          </a:graphicData>
        </a:graphic>
      </p:graphicFrame>
      <p:sp>
        <p:nvSpPr>
          <p:cNvPr id="2" name="Date Placeholder 1">
            <a:extLst>
              <a:ext uri="{FF2B5EF4-FFF2-40B4-BE49-F238E27FC236}">
                <a16:creationId xmlns:a16="http://schemas.microsoft.com/office/drawing/2014/main" id="{063B6BDC-0568-466F-91ED-52067B366C6A}"/>
              </a:ext>
            </a:extLst>
          </p:cNvPr>
          <p:cNvSpPr>
            <a:spLocks noGrp="1"/>
          </p:cNvSpPr>
          <p:nvPr>
            <p:ph type="dt" sz="half" idx="10"/>
          </p:nvPr>
        </p:nvSpPr>
        <p:spPr>
          <a:xfrm>
            <a:off x="838200" y="6356350"/>
            <a:ext cx="2743200" cy="365125"/>
          </a:xfrm>
        </p:spPr>
        <p:txBody>
          <a:bodyPr/>
          <a:lstStyle/>
          <a:p>
            <a:r>
              <a:rPr lang="en-US" dirty="0"/>
              <a:t>2023</a:t>
            </a:r>
          </a:p>
        </p:txBody>
      </p:sp>
      <p:sp>
        <p:nvSpPr>
          <p:cNvPr id="4" name="Slide Number Placeholder 3">
            <a:extLst>
              <a:ext uri="{FF2B5EF4-FFF2-40B4-BE49-F238E27FC236}">
                <a16:creationId xmlns:a16="http://schemas.microsoft.com/office/drawing/2014/main" id="{A8597536-70D1-46C0-A2A2-51A6BB21DB20}"/>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11</a:t>
            </a:fld>
            <a:endParaRPr lang="en-US" dirty="0"/>
          </a:p>
        </p:txBody>
      </p:sp>
      <p:sp>
        <p:nvSpPr>
          <p:cNvPr id="5" name="Прямоугольник 1">
            <a:extLst>
              <a:ext uri="{FF2B5EF4-FFF2-40B4-BE49-F238E27FC236}">
                <a16:creationId xmlns:a16="http://schemas.microsoft.com/office/drawing/2014/main" id="{1D4B87D5-58A9-EA76-AEE9-9228DCB1745B}"/>
              </a:ext>
            </a:extLst>
          </p:cNvPr>
          <p:cNvSpPr/>
          <p:nvPr/>
        </p:nvSpPr>
        <p:spPr>
          <a:xfrm>
            <a:off x="3107650" y="5365183"/>
            <a:ext cx="5269831" cy="689676"/>
          </a:xfrm>
          <a:prstGeom prst="rect">
            <a:avLst/>
          </a:prstGeom>
        </p:spPr>
        <p:txBody>
          <a:bodyPr wrap="square">
            <a:spAutoFit/>
          </a:bodyPr>
          <a:lstStyle/>
          <a:p>
            <a:pPr algn="ctr">
              <a:lnSpc>
                <a:spcPts val="1800"/>
              </a:lnSpc>
              <a:spcBef>
                <a:spcPts val="1200"/>
              </a:spcBef>
            </a:pPr>
            <a:r>
              <a:rPr lang="en-US" sz="1100" dirty="0">
                <a:solidFill>
                  <a:schemeClr val="bg1">
                    <a:lumMod val="65000"/>
                  </a:schemeClr>
                </a:solidFill>
                <a:latin typeface="Poppins" panose="02000000000000000000" pitchFamily="2" charset="0"/>
                <a:ea typeface="Karla" pitchFamily="2" charset="0"/>
                <a:cs typeface="Poppins" panose="02000000000000000000" pitchFamily="2" charset="0"/>
              </a:rPr>
              <a:t>We are aiming to secure finance for the next 6 months.</a:t>
            </a:r>
          </a:p>
          <a:p>
            <a:pPr algn="ctr">
              <a:lnSpc>
                <a:spcPts val="1800"/>
              </a:lnSpc>
              <a:spcBef>
                <a:spcPts val="1200"/>
              </a:spcBef>
            </a:pPr>
            <a:r>
              <a:rPr lang="en-US" sz="1100" dirty="0">
                <a:solidFill>
                  <a:schemeClr val="bg1">
                    <a:lumMod val="65000"/>
                  </a:schemeClr>
                </a:solidFill>
                <a:latin typeface="Poppins" panose="02000000000000000000" pitchFamily="2" charset="0"/>
                <a:ea typeface="Karla" pitchFamily="2" charset="0"/>
                <a:cs typeface="Poppins" panose="02000000000000000000" pitchFamily="2" charset="0"/>
              </a:rPr>
              <a:t>$340 000</a:t>
            </a:r>
          </a:p>
        </p:txBody>
      </p:sp>
    </p:spTree>
    <p:extLst>
      <p:ext uri="{BB962C8B-B14F-4D97-AF65-F5344CB8AC3E}">
        <p14:creationId xmlns:p14="http://schemas.microsoft.com/office/powerpoint/2010/main" val="56699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4294-49A0-4C63-A7D7-E3BF9E591F59}"/>
              </a:ext>
            </a:extLst>
          </p:cNvPr>
          <p:cNvSpPr>
            <a:spLocks noGrp="1"/>
          </p:cNvSpPr>
          <p:nvPr>
            <p:ph type="title"/>
          </p:nvPr>
        </p:nvSpPr>
        <p:spPr>
          <a:xfrm>
            <a:off x="838200" y="365125"/>
            <a:ext cx="10515600" cy="1325563"/>
          </a:xfrm>
        </p:spPr>
        <p:txBody>
          <a:bodyPr/>
          <a:lstStyle/>
          <a:p>
            <a:r>
              <a:rPr lang="en-ZA" dirty="0"/>
              <a:t>TWO-YEAR ACTION PLAN</a:t>
            </a:r>
          </a:p>
        </p:txBody>
      </p:sp>
      <p:sp>
        <p:nvSpPr>
          <p:cNvPr id="52" name="Text Placeholder 31">
            <a:extLst>
              <a:ext uri="{FF2B5EF4-FFF2-40B4-BE49-F238E27FC236}">
                <a16:creationId xmlns:a16="http://schemas.microsoft.com/office/drawing/2014/main" id="{EFC30FAC-E9E5-427E-B670-7978BE575652}"/>
              </a:ext>
            </a:extLst>
          </p:cNvPr>
          <p:cNvSpPr txBox="1">
            <a:spLocks/>
          </p:cNvSpPr>
          <p:nvPr/>
        </p:nvSpPr>
        <p:spPr>
          <a:xfrm>
            <a:off x="5719042" y="1214117"/>
            <a:ext cx="2870782" cy="1776986"/>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ü"/>
            </a:pPr>
            <a:r>
              <a:rPr lang="en-ZA" sz="1600" spc="150" dirty="0">
                <a:latin typeface="+mj-lt"/>
                <a:ea typeface="+mj-ea"/>
                <a:cs typeface="+mj-cs"/>
              </a:rPr>
              <a:t>PROOF OF CONCEPT</a:t>
            </a:r>
          </a:p>
          <a:p>
            <a:pPr>
              <a:lnSpc>
                <a:spcPct val="150000"/>
              </a:lnSpc>
              <a:buFont typeface="Wingdings" panose="05000000000000000000" pitchFamily="2" charset="2"/>
              <a:buChar char="ü"/>
            </a:pPr>
            <a:r>
              <a:rPr lang="en-ZA" sz="1600" spc="150" dirty="0">
                <a:latin typeface="+mj-lt"/>
                <a:ea typeface="+mj-ea"/>
                <a:cs typeface="+mj-cs"/>
              </a:rPr>
              <a:t>INFRASTRUCTURE</a:t>
            </a:r>
          </a:p>
          <a:p>
            <a:pPr>
              <a:lnSpc>
                <a:spcPct val="150000"/>
              </a:lnSpc>
              <a:buFont typeface="Wingdings" panose="05000000000000000000" pitchFamily="2" charset="2"/>
              <a:buChar char="ü"/>
            </a:pPr>
            <a:r>
              <a:rPr lang="en-ZA" sz="1600" spc="150" dirty="0">
                <a:latin typeface="+mj-lt"/>
                <a:ea typeface="+mj-ea"/>
                <a:cs typeface="+mj-cs"/>
              </a:rPr>
              <a:t> ETC</a:t>
            </a:r>
          </a:p>
          <a:p>
            <a:pPr marL="0" indent="0" algn="ctr">
              <a:lnSpc>
                <a:spcPct val="150000"/>
              </a:lnSpc>
              <a:buFont typeface="Arial" panose="020B0604020202020204" pitchFamily="34" charset="0"/>
              <a:buNone/>
            </a:pPr>
            <a:endParaRPr lang="en-ZA" sz="1600" dirty="0"/>
          </a:p>
        </p:txBody>
      </p:sp>
      <p:sp>
        <p:nvSpPr>
          <p:cNvPr id="54" name="Text Placeholder 31">
            <a:extLst>
              <a:ext uri="{FF2B5EF4-FFF2-40B4-BE49-F238E27FC236}">
                <a16:creationId xmlns:a16="http://schemas.microsoft.com/office/drawing/2014/main" id="{E0CD2DAB-9E42-4D11-A98D-56ECD20DBC7E}"/>
              </a:ext>
            </a:extLst>
          </p:cNvPr>
          <p:cNvSpPr txBox="1">
            <a:spLocks/>
          </p:cNvSpPr>
          <p:nvPr/>
        </p:nvSpPr>
        <p:spPr>
          <a:xfrm>
            <a:off x="9164237" y="1676819"/>
            <a:ext cx="2057804" cy="561975"/>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ZA" sz="1400" spc="150" dirty="0">
                <a:latin typeface="+mj-lt"/>
                <a:ea typeface="+mj-ea"/>
                <a:cs typeface="+mj-cs"/>
              </a:rPr>
              <a:t>DELIVER TO CLIENT</a:t>
            </a:r>
            <a:endParaRPr lang="en-ZA" sz="1100" dirty="0"/>
          </a:p>
        </p:txBody>
      </p:sp>
      <p:sp>
        <p:nvSpPr>
          <p:cNvPr id="6" name="Text Placeholder 5">
            <a:extLst>
              <a:ext uri="{FF2B5EF4-FFF2-40B4-BE49-F238E27FC236}">
                <a16:creationId xmlns:a16="http://schemas.microsoft.com/office/drawing/2014/main" id="{A6861FF3-B902-4DEC-B46D-0F2E499C51CF}"/>
              </a:ext>
            </a:extLst>
          </p:cNvPr>
          <p:cNvSpPr>
            <a:spLocks noGrp="1"/>
          </p:cNvSpPr>
          <p:nvPr>
            <p:ph type="body" sz="quarter" idx="33"/>
          </p:nvPr>
        </p:nvSpPr>
        <p:spPr>
          <a:xfrm>
            <a:off x="914399" y="3354712"/>
            <a:ext cx="731520" cy="457200"/>
          </a:xfrm>
        </p:spPr>
        <p:txBody>
          <a:bodyPr>
            <a:normAutofit/>
          </a:bodyPr>
          <a:lstStyle/>
          <a:p>
            <a:r>
              <a:rPr lang="en-ZA" dirty="0"/>
              <a:t>2023</a:t>
            </a:r>
            <a:endParaRPr lang="en-US" dirty="0"/>
          </a:p>
        </p:txBody>
      </p:sp>
      <p:sp>
        <p:nvSpPr>
          <p:cNvPr id="7" name="Text Placeholder 6">
            <a:extLst>
              <a:ext uri="{FF2B5EF4-FFF2-40B4-BE49-F238E27FC236}">
                <a16:creationId xmlns:a16="http://schemas.microsoft.com/office/drawing/2014/main" id="{05941AA2-C85B-41A7-9264-A0C66F32930C}"/>
              </a:ext>
            </a:extLst>
          </p:cNvPr>
          <p:cNvSpPr>
            <a:spLocks noGrp="1"/>
          </p:cNvSpPr>
          <p:nvPr>
            <p:ph type="body" sz="quarter" idx="34"/>
          </p:nvPr>
        </p:nvSpPr>
        <p:spPr>
          <a:xfrm>
            <a:off x="1965960" y="3502152"/>
            <a:ext cx="640080" cy="201776"/>
          </a:xfrm>
        </p:spPr>
        <p:txBody>
          <a:bodyPr>
            <a:normAutofit fontScale="85000" lnSpcReduction="20000"/>
          </a:bodyPr>
          <a:lstStyle/>
          <a:p>
            <a:r>
              <a:rPr lang="en-ZA" dirty="0"/>
              <a:t>JAN</a:t>
            </a:r>
          </a:p>
        </p:txBody>
      </p:sp>
      <p:sp>
        <p:nvSpPr>
          <p:cNvPr id="8" name="Text Placeholder 7">
            <a:extLst>
              <a:ext uri="{FF2B5EF4-FFF2-40B4-BE49-F238E27FC236}">
                <a16:creationId xmlns:a16="http://schemas.microsoft.com/office/drawing/2014/main" id="{2C4BD3D3-C7A9-46F1-8ED8-AB8D1BB89262}"/>
              </a:ext>
            </a:extLst>
          </p:cNvPr>
          <p:cNvSpPr>
            <a:spLocks noGrp="1"/>
          </p:cNvSpPr>
          <p:nvPr>
            <p:ph type="body" sz="quarter" idx="35"/>
          </p:nvPr>
        </p:nvSpPr>
        <p:spPr>
          <a:xfrm>
            <a:off x="2753880" y="3502152"/>
            <a:ext cx="640080" cy="201776"/>
          </a:xfrm>
        </p:spPr>
        <p:txBody>
          <a:bodyPr>
            <a:normAutofit fontScale="85000" lnSpcReduction="20000"/>
          </a:bodyPr>
          <a:lstStyle/>
          <a:p>
            <a:r>
              <a:rPr lang="en-ZA" dirty="0"/>
              <a:t>FEB</a:t>
            </a:r>
          </a:p>
        </p:txBody>
      </p:sp>
      <p:sp>
        <p:nvSpPr>
          <p:cNvPr id="9" name="Text Placeholder 8">
            <a:extLst>
              <a:ext uri="{FF2B5EF4-FFF2-40B4-BE49-F238E27FC236}">
                <a16:creationId xmlns:a16="http://schemas.microsoft.com/office/drawing/2014/main" id="{873EDDDB-6509-4407-BA35-232AAF9F198D}"/>
              </a:ext>
            </a:extLst>
          </p:cNvPr>
          <p:cNvSpPr>
            <a:spLocks noGrp="1"/>
          </p:cNvSpPr>
          <p:nvPr>
            <p:ph type="body" sz="quarter" idx="36"/>
          </p:nvPr>
        </p:nvSpPr>
        <p:spPr>
          <a:xfrm>
            <a:off x="3541800" y="3502152"/>
            <a:ext cx="640080" cy="201776"/>
          </a:xfrm>
        </p:spPr>
        <p:txBody>
          <a:bodyPr>
            <a:normAutofit fontScale="85000" lnSpcReduction="20000"/>
          </a:bodyPr>
          <a:lstStyle/>
          <a:p>
            <a:r>
              <a:rPr lang="en-ZA" dirty="0"/>
              <a:t>MAR</a:t>
            </a:r>
          </a:p>
        </p:txBody>
      </p:sp>
      <p:sp>
        <p:nvSpPr>
          <p:cNvPr id="10" name="Text Placeholder 9">
            <a:extLst>
              <a:ext uri="{FF2B5EF4-FFF2-40B4-BE49-F238E27FC236}">
                <a16:creationId xmlns:a16="http://schemas.microsoft.com/office/drawing/2014/main" id="{A33A061F-AC2A-4E3F-B448-DC6FEC307A53}"/>
              </a:ext>
            </a:extLst>
          </p:cNvPr>
          <p:cNvSpPr>
            <a:spLocks noGrp="1"/>
          </p:cNvSpPr>
          <p:nvPr>
            <p:ph type="body" sz="quarter" idx="37"/>
          </p:nvPr>
        </p:nvSpPr>
        <p:spPr>
          <a:xfrm>
            <a:off x="4329720" y="3502152"/>
            <a:ext cx="640080" cy="201776"/>
          </a:xfrm>
        </p:spPr>
        <p:txBody>
          <a:bodyPr>
            <a:normAutofit fontScale="85000" lnSpcReduction="20000"/>
          </a:bodyPr>
          <a:lstStyle/>
          <a:p>
            <a:r>
              <a:rPr lang="en-ZA" dirty="0"/>
              <a:t>APR</a:t>
            </a:r>
          </a:p>
        </p:txBody>
      </p:sp>
      <p:sp>
        <p:nvSpPr>
          <p:cNvPr id="12" name="Text Placeholder 11">
            <a:extLst>
              <a:ext uri="{FF2B5EF4-FFF2-40B4-BE49-F238E27FC236}">
                <a16:creationId xmlns:a16="http://schemas.microsoft.com/office/drawing/2014/main" id="{FAC81818-8260-4E49-9FCC-569FDE30B0B1}"/>
              </a:ext>
            </a:extLst>
          </p:cNvPr>
          <p:cNvSpPr>
            <a:spLocks noGrp="1"/>
          </p:cNvSpPr>
          <p:nvPr>
            <p:ph type="body" sz="quarter" idx="39"/>
          </p:nvPr>
        </p:nvSpPr>
        <p:spPr>
          <a:xfrm>
            <a:off x="5117640" y="3502152"/>
            <a:ext cx="640080" cy="201776"/>
          </a:xfrm>
        </p:spPr>
        <p:txBody>
          <a:bodyPr>
            <a:normAutofit fontScale="85000" lnSpcReduction="20000"/>
          </a:bodyPr>
          <a:lstStyle/>
          <a:p>
            <a:r>
              <a:rPr lang="en-ZA" dirty="0"/>
              <a:t>MAY</a:t>
            </a:r>
          </a:p>
        </p:txBody>
      </p:sp>
      <p:sp>
        <p:nvSpPr>
          <p:cNvPr id="13" name="Text Placeholder 12">
            <a:extLst>
              <a:ext uri="{FF2B5EF4-FFF2-40B4-BE49-F238E27FC236}">
                <a16:creationId xmlns:a16="http://schemas.microsoft.com/office/drawing/2014/main" id="{D1FD068B-6917-4C40-B40D-5F7B670EA7BE}"/>
              </a:ext>
            </a:extLst>
          </p:cNvPr>
          <p:cNvSpPr>
            <a:spLocks noGrp="1"/>
          </p:cNvSpPr>
          <p:nvPr>
            <p:ph type="body" sz="quarter" idx="40"/>
          </p:nvPr>
        </p:nvSpPr>
        <p:spPr>
          <a:xfrm>
            <a:off x="5905560" y="3502152"/>
            <a:ext cx="640080" cy="201776"/>
          </a:xfrm>
        </p:spPr>
        <p:txBody>
          <a:bodyPr>
            <a:normAutofit fontScale="85000" lnSpcReduction="20000"/>
          </a:bodyPr>
          <a:lstStyle/>
          <a:p>
            <a:r>
              <a:rPr lang="en-ZA" dirty="0"/>
              <a:t>JUN</a:t>
            </a:r>
          </a:p>
        </p:txBody>
      </p:sp>
      <p:sp>
        <p:nvSpPr>
          <p:cNvPr id="14" name="Text Placeholder 13">
            <a:extLst>
              <a:ext uri="{FF2B5EF4-FFF2-40B4-BE49-F238E27FC236}">
                <a16:creationId xmlns:a16="http://schemas.microsoft.com/office/drawing/2014/main" id="{EEAE71AD-30AF-4021-B577-B686EC6DA329}"/>
              </a:ext>
            </a:extLst>
          </p:cNvPr>
          <p:cNvSpPr>
            <a:spLocks noGrp="1"/>
          </p:cNvSpPr>
          <p:nvPr>
            <p:ph type="body" sz="quarter" idx="41"/>
          </p:nvPr>
        </p:nvSpPr>
        <p:spPr>
          <a:xfrm>
            <a:off x="6693480" y="3502152"/>
            <a:ext cx="640080" cy="201776"/>
          </a:xfrm>
        </p:spPr>
        <p:txBody>
          <a:bodyPr>
            <a:normAutofit fontScale="85000" lnSpcReduction="20000"/>
          </a:bodyPr>
          <a:lstStyle/>
          <a:p>
            <a:r>
              <a:rPr lang="en-ZA" dirty="0"/>
              <a:t>JUL</a:t>
            </a:r>
          </a:p>
        </p:txBody>
      </p:sp>
      <p:sp>
        <p:nvSpPr>
          <p:cNvPr id="16" name="Text Placeholder 15">
            <a:extLst>
              <a:ext uri="{FF2B5EF4-FFF2-40B4-BE49-F238E27FC236}">
                <a16:creationId xmlns:a16="http://schemas.microsoft.com/office/drawing/2014/main" id="{D8E5FFBE-125E-43C8-A66E-DE8D2FE7AF38}"/>
              </a:ext>
            </a:extLst>
          </p:cNvPr>
          <p:cNvSpPr>
            <a:spLocks noGrp="1"/>
          </p:cNvSpPr>
          <p:nvPr>
            <p:ph type="body" sz="quarter" idx="43"/>
          </p:nvPr>
        </p:nvSpPr>
        <p:spPr>
          <a:xfrm>
            <a:off x="7481400" y="3502152"/>
            <a:ext cx="640080" cy="201776"/>
          </a:xfrm>
        </p:spPr>
        <p:txBody>
          <a:bodyPr>
            <a:normAutofit fontScale="85000" lnSpcReduction="20000"/>
          </a:bodyPr>
          <a:lstStyle/>
          <a:p>
            <a:r>
              <a:rPr lang="en-ZA" dirty="0"/>
              <a:t>AUG</a:t>
            </a:r>
          </a:p>
        </p:txBody>
      </p:sp>
      <p:sp>
        <p:nvSpPr>
          <p:cNvPr id="17" name="Text Placeholder 16">
            <a:extLst>
              <a:ext uri="{FF2B5EF4-FFF2-40B4-BE49-F238E27FC236}">
                <a16:creationId xmlns:a16="http://schemas.microsoft.com/office/drawing/2014/main" id="{7209F81D-5EC6-4D97-B0C2-AC00081AB1A7}"/>
              </a:ext>
            </a:extLst>
          </p:cNvPr>
          <p:cNvSpPr>
            <a:spLocks noGrp="1"/>
          </p:cNvSpPr>
          <p:nvPr>
            <p:ph type="body" sz="quarter" idx="44"/>
          </p:nvPr>
        </p:nvSpPr>
        <p:spPr>
          <a:xfrm>
            <a:off x="8269320" y="3502152"/>
            <a:ext cx="640080" cy="201776"/>
          </a:xfrm>
        </p:spPr>
        <p:txBody>
          <a:bodyPr>
            <a:normAutofit fontScale="85000" lnSpcReduction="20000"/>
          </a:bodyPr>
          <a:lstStyle/>
          <a:p>
            <a:r>
              <a:rPr lang="en-ZA" dirty="0"/>
              <a:t>SEP</a:t>
            </a:r>
          </a:p>
        </p:txBody>
      </p:sp>
      <p:sp>
        <p:nvSpPr>
          <p:cNvPr id="15" name="Text Placeholder 14">
            <a:extLst>
              <a:ext uri="{FF2B5EF4-FFF2-40B4-BE49-F238E27FC236}">
                <a16:creationId xmlns:a16="http://schemas.microsoft.com/office/drawing/2014/main" id="{4A477EE3-A17C-4158-91E8-03A401BE96CB}"/>
              </a:ext>
            </a:extLst>
          </p:cNvPr>
          <p:cNvSpPr>
            <a:spLocks noGrp="1"/>
          </p:cNvSpPr>
          <p:nvPr>
            <p:ph type="body" sz="quarter" idx="42"/>
          </p:nvPr>
        </p:nvSpPr>
        <p:spPr>
          <a:xfrm>
            <a:off x="9057240" y="3502152"/>
            <a:ext cx="640080" cy="201776"/>
          </a:xfrm>
        </p:spPr>
        <p:txBody>
          <a:bodyPr>
            <a:normAutofit fontScale="85000" lnSpcReduction="20000"/>
          </a:bodyPr>
          <a:lstStyle/>
          <a:p>
            <a:r>
              <a:rPr lang="en-ZA" dirty="0"/>
              <a:t>OCT</a:t>
            </a:r>
          </a:p>
        </p:txBody>
      </p:sp>
      <p:sp>
        <p:nvSpPr>
          <p:cNvPr id="18" name="Text Placeholder 17">
            <a:extLst>
              <a:ext uri="{FF2B5EF4-FFF2-40B4-BE49-F238E27FC236}">
                <a16:creationId xmlns:a16="http://schemas.microsoft.com/office/drawing/2014/main" id="{C477818B-3CAB-4A39-939D-99E98D2EE682}"/>
              </a:ext>
            </a:extLst>
          </p:cNvPr>
          <p:cNvSpPr>
            <a:spLocks noGrp="1"/>
          </p:cNvSpPr>
          <p:nvPr>
            <p:ph type="body" sz="quarter" idx="45"/>
          </p:nvPr>
        </p:nvSpPr>
        <p:spPr>
          <a:xfrm>
            <a:off x="9845160" y="3502152"/>
            <a:ext cx="640080" cy="201776"/>
          </a:xfrm>
        </p:spPr>
        <p:txBody>
          <a:bodyPr>
            <a:normAutofit fontScale="85000" lnSpcReduction="20000"/>
          </a:bodyPr>
          <a:lstStyle/>
          <a:p>
            <a:r>
              <a:rPr lang="en-ZA" dirty="0"/>
              <a:t>NOV</a:t>
            </a:r>
          </a:p>
        </p:txBody>
      </p:sp>
      <p:sp>
        <p:nvSpPr>
          <p:cNvPr id="19" name="Text Placeholder 18">
            <a:extLst>
              <a:ext uri="{FF2B5EF4-FFF2-40B4-BE49-F238E27FC236}">
                <a16:creationId xmlns:a16="http://schemas.microsoft.com/office/drawing/2014/main" id="{A7907FC8-DAAF-4896-A2B1-C173BF2FAE69}"/>
              </a:ext>
            </a:extLst>
          </p:cNvPr>
          <p:cNvSpPr>
            <a:spLocks noGrp="1"/>
          </p:cNvSpPr>
          <p:nvPr>
            <p:ph type="body" sz="quarter" idx="46"/>
          </p:nvPr>
        </p:nvSpPr>
        <p:spPr>
          <a:xfrm>
            <a:off x="10633085" y="3502152"/>
            <a:ext cx="640080" cy="201776"/>
          </a:xfrm>
        </p:spPr>
        <p:txBody>
          <a:bodyPr>
            <a:normAutofit fontScale="85000" lnSpcReduction="20000"/>
          </a:bodyPr>
          <a:lstStyle/>
          <a:p>
            <a:r>
              <a:rPr lang="en-ZA" dirty="0"/>
              <a:t>DEC</a:t>
            </a:r>
          </a:p>
        </p:txBody>
      </p:sp>
      <p:sp>
        <p:nvSpPr>
          <p:cNvPr id="11" name="Year">
            <a:extLst>
              <a:ext uri="{FF2B5EF4-FFF2-40B4-BE49-F238E27FC236}">
                <a16:creationId xmlns:a16="http://schemas.microsoft.com/office/drawing/2014/main" id="{44D29552-2F85-4F4F-9B7F-B79798681FB6}"/>
              </a:ext>
            </a:extLst>
          </p:cNvPr>
          <p:cNvSpPr>
            <a:spLocks noGrp="1"/>
          </p:cNvSpPr>
          <p:nvPr>
            <p:ph type="body" sz="quarter" idx="38"/>
          </p:nvPr>
        </p:nvSpPr>
        <p:spPr>
          <a:xfrm>
            <a:off x="914400" y="4292468"/>
            <a:ext cx="731520" cy="457200"/>
          </a:xfrm>
        </p:spPr>
        <p:txBody>
          <a:bodyPr>
            <a:normAutofit/>
          </a:bodyPr>
          <a:lstStyle/>
          <a:p>
            <a:r>
              <a:rPr lang="en-ZA" dirty="0"/>
              <a:t>2024</a:t>
            </a:r>
          </a:p>
        </p:txBody>
      </p:sp>
      <p:sp>
        <p:nvSpPr>
          <p:cNvPr id="20" name="Text Placeholder 19">
            <a:extLst>
              <a:ext uri="{FF2B5EF4-FFF2-40B4-BE49-F238E27FC236}">
                <a16:creationId xmlns:a16="http://schemas.microsoft.com/office/drawing/2014/main" id="{FEC65619-A68A-4D21-9D17-40F8692EF196}"/>
              </a:ext>
            </a:extLst>
          </p:cNvPr>
          <p:cNvSpPr>
            <a:spLocks noGrp="1"/>
          </p:cNvSpPr>
          <p:nvPr>
            <p:ph type="body" sz="quarter" idx="47"/>
          </p:nvPr>
        </p:nvSpPr>
        <p:spPr>
          <a:xfrm>
            <a:off x="1969915" y="4425696"/>
            <a:ext cx="640080" cy="201776"/>
          </a:xfrm>
        </p:spPr>
        <p:txBody>
          <a:bodyPr>
            <a:normAutofit fontScale="85000" lnSpcReduction="20000"/>
          </a:bodyPr>
          <a:lstStyle/>
          <a:p>
            <a:r>
              <a:rPr lang="en-ZA" dirty="0"/>
              <a:t>JAN</a:t>
            </a:r>
          </a:p>
        </p:txBody>
      </p:sp>
      <p:sp>
        <p:nvSpPr>
          <p:cNvPr id="21" name="Text Placeholder 20">
            <a:extLst>
              <a:ext uri="{FF2B5EF4-FFF2-40B4-BE49-F238E27FC236}">
                <a16:creationId xmlns:a16="http://schemas.microsoft.com/office/drawing/2014/main" id="{D9C4CCA5-A2BE-4897-994D-9B1669D69FD3}"/>
              </a:ext>
            </a:extLst>
          </p:cNvPr>
          <p:cNvSpPr>
            <a:spLocks noGrp="1"/>
          </p:cNvSpPr>
          <p:nvPr>
            <p:ph type="body" sz="quarter" idx="48"/>
          </p:nvPr>
        </p:nvSpPr>
        <p:spPr>
          <a:xfrm>
            <a:off x="2757602" y="4425696"/>
            <a:ext cx="640080" cy="201776"/>
          </a:xfrm>
        </p:spPr>
        <p:txBody>
          <a:bodyPr>
            <a:normAutofit fontScale="85000" lnSpcReduction="20000"/>
          </a:bodyPr>
          <a:lstStyle/>
          <a:p>
            <a:r>
              <a:rPr lang="en-ZA" dirty="0"/>
              <a:t>FEB</a:t>
            </a:r>
          </a:p>
        </p:txBody>
      </p:sp>
      <p:sp>
        <p:nvSpPr>
          <p:cNvPr id="22" name="Text Placeholder 21">
            <a:extLst>
              <a:ext uri="{FF2B5EF4-FFF2-40B4-BE49-F238E27FC236}">
                <a16:creationId xmlns:a16="http://schemas.microsoft.com/office/drawing/2014/main" id="{0C5FD452-DC3E-4D62-B19B-0A79E604A8A8}"/>
              </a:ext>
            </a:extLst>
          </p:cNvPr>
          <p:cNvSpPr>
            <a:spLocks noGrp="1"/>
          </p:cNvSpPr>
          <p:nvPr>
            <p:ph type="body" sz="quarter" idx="49"/>
          </p:nvPr>
        </p:nvSpPr>
        <p:spPr>
          <a:xfrm>
            <a:off x="3545289" y="4425696"/>
            <a:ext cx="640080" cy="201776"/>
          </a:xfrm>
        </p:spPr>
        <p:txBody>
          <a:bodyPr>
            <a:normAutofit fontScale="85000" lnSpcReduction="20000"/>
          </a:bodyPr>
          <a:lstStyle/>
          <a:p>
            <a:r>
              <a:rPr lang="en-ZA" dirty="0"/>
              <a:t>MAR</a:t>
            </a:r>
          </a:p>
        </p:txBody>
      </p:sp>
      <p:sp>
        <p:nvSpPr>
          <p:cNvPr id="23" name="Text Placeholder 22">
            <a:extLst>
              <a:ext uri="{FF2B5EF4-FFF2-40B4-BE49-F238E27FC236}">
                <a16:creationId xmlns:a16="http://schemas.microsoft.com/office/drawing/2014/main" id="{96D290B2-F312-4D9A-96C7-D40523406AC5}"/>
              </a:ext>
            </a:extLst>
          </p:cNvPr>
          <p:cNvSpPr>
            <a:spLocks noGrp="1"/>
          </p:cNvSpPr>
          <p:nvPr>
            <p:ph type="body" sz="quarter" idx="50"/>
          </p:nvPr>
        </p:nvSpPr>
        <p:spPr>
          <a:xfrm>
            <a:off x="4332976" y="4425696"/>
            <a:ext cx="640080" cy="201776"/>
          </a:xfrm>
        </p:spPr>
        <p:txBody>
          <a:bodyPr>
            <a:normAutofit fontScale="85000" lnSpcReduction="20000"/>
          </a:bodyPr>
          <a:lstStyle/>
          <a:p>
            <a:r>
              <a:rPr lang="en-ZA" dirty="0"/>
              <a:t>APR</a:t>
            </a:r>
          </a:p>
        </p:txBody>
      </p:sp>
      <p:sp>
        <p:nvSpPr>
          <p:cNvPr id="24" name="Text Placeholder 23">
            <a:extLst>
              <a:ext uri="{FF2B5EF4-FFF2-40B4-BE49-F238E27FC236}">
                <a16:creationId xmlns:a16="http://schemas.microsoft.com/office/drawing/2014/main" id="{80E52477-0BA9-471B-B2C2-F1A03FCF188F}"/>
              </a:ext>
            </a:extLst>
          </p:cNvPr>
          <p:cNvSpPr>
            <a:spLocks noGrp="1"/>
          </p:cNvSpPr>
          <p:nvPr>
            <p:ph type="body" sz="quarter" idx="51"/>
          </p:nvPr>
        </p:nvSpPr>
        <p:spPr>
          <a:xfrm>
            <a:off x="5120663" y="4425696"/>
            <a:ext cx="640080" cy="201776"/>
          </a:xfrm>
        </p:spPr>
        <p:txBody>
          <a:bodyPr>
            <a:normAutofit fontScale="85000" lnSpcReduction="20000"/>
          </a:bodyPr>
          <a:lstStyle/>
          <a:p>
            <a:r>
              <a:rPr lang="en-ZA" dirty="0"/>
              <a:t>MAY</a:t>
            </a:r>
          </a:p>
        </p:txBody>
      </p:sp>
      <p:sp>
        <p:nvSpPr>
          <p:cNvPr id="25" name="Text Placeholder 24">
            <a:extLst>
              <a:ext uri="{FF2B5EF4-FFF2-40B4-BE49-F238E27FC236}">
                <a16:creationId xmlns:a16="http://schemas.microsoft.com/office/drawing/2014/main" id="{70D1D022-03FA-47E6-8430-252C6D5B4C4E}"/>
              </a:ext>
            </a:extLst>
          </p:cNvPr>
          <p:cNvSpPr>
            <a:spLocks noGrp="1"/>
          </p:cNvSpPr>
          <p:nvPr>
            <p:ph type="body" sz="quarter" idx="52"/>
          </p:nvPr>
        </p:nvSpPr>
        <p:spPr>
          <a:xfrm>
            <a:off x="5908350" y="4425696"/>
            <a:ext cx="640080" cy="201776"/>
          </a:xfrm>
        </p:spPr>
        <p:txBody>
          <a:bodyPr>
            <a:normAutofit fontScale="85000" lnSpcReduction="20000"/>
          </a:bodyPr>
          <a:lstStyle/>
          <a:p>
            <a:r>
              <a:rPr lang="en-ZA" dirty="0"/>
              <a:t>JUN</a:t>
            </a:r>
          </a:p>
        </p:txBody>
      </p:sp>
      <p:sp>
        <p:nvSpPr>
          <p:cNvPr id="26" name="Text Placeholder 25">
            <a:extLst>
              <a:ext uri="{FF2B5EF4-FFF2-40B4-BE49-F238E27FC236}">
                <a16:creationId xmlns:a16="http://schemas.microsoft.com/office/drawing/2014/main" id="{FA7483FC-7290-41B1-B371-ECA1174519DE}"/>
              </a:ext>
            </a:extLst>
          </p:cNvPr>
          <p:cNvSpPr>
            <a:spLocks noGrp="1"/>
          </p:cNvSpPr>
          <p:nvPr>
            <p:ph type="body" sz="quarter" idx="53"/>
          </p:nvPr>
        </p:nvSpPr>
        <p:spPr>
          <a:xfrm>
            <a:off x="6696037" y="4425696"/>
            <a:ext cx="640080" cy="201776"/>
          </a:xfrm>
        </p:spPr>
        <p:txBody>
          <a:bodyPr>
            <a:normAutofit fontScale="85000" lnSpcReduction="20000"/>
          </a:bodyPr>
          <a:lstStyle/>
          <a:p>
            <a:r>
              <a:rPr lang="en-ZA" dirty="0"/>
              <a:t>JUL</a:t>
            </a:r>
          </a:p>
        </p:txBody>
      </p:sp>
      <p:sp>
        <p:nvSpPr>
          <p:cNvPr id="28" name="Text Placeholder 27">
            <a:extLst>
              <a:ext uri="{FF2B5EF4-FFF2-40B4-BE49-F238E27FC236}">
                <a16:creationId xmlns:a16="http://schemas.microsoft.com/office/drawing/2014/main" id="{D149E385-DCE9-4DC9-8F0A-F8BAF02D9797}"/>
              </a:ext>
            </a:extLst>
          </p:cNvPr>
          <p:cNvSpPr>
            <a:spLocks noGrp="1"/>
          </p:cNvSpPr>
          <p:nvPr>
            <p:ph type="body" sz="quarter" idx="55"/>
          </p:nvPr>
        </p:nvSpPr>
        <p:spPr>
          <a:xfrm>
            <a:off x="7483724" y="4425696"/>
            <a:ext cx="640080" cy="201776"/>
          </a:xfrm>
        </p:spPr>
        <p:txBody>
          <a:bodyPr>
            <a:normAutofit fontScale="85000" lnSpcReduction="20000"/>
          </a:bodyPr>
          <a:lstStyle/>
          <a:p>
            <a:r>
              <a:rPr lang="en-ZA" dirty="0"/>
              <a:t>AUG</a:t>
            </a:r>
          </a:p>
        </p:txBody>
      </p:sp>
      <p:sp>
        <p:nvSpPr>
          <p:cNvPr id="29" name="Text Placeholder 28">
            <a:extLst>
              <a:ext uri="{FF2B5EF4-FFF2-40B4-BE49-F238E27FC236}">
                <a16:creationId xmlns:a16="http://schemas.microsoft.com/office/drawing/2014/main" id="{B7A506EE-32D5-4685-97A6-8FDFEF238C43}"/>
              </a:ext>
            </a:extLst>
          </p:cNvPr>
          <p:cNvSpPr>
            <a:spLocks noGrp="1"/>
          </p:cNvSpPr>
          <p:nvPr>
            <p:ph type="body" sz="quarter" idx="56"/>
          </p:nvPr>
        </p:nvSpPr>
        <p:spPr>
          <a:xfrm>
            <a:off x="8271411" y="4425696"/>
            <a:ext cx="640080" cy="201776"/>
          </a:xfrm>
        </p:spPr>
        <p:txBody>
          <a:bodyPr>
            <a:normAutofit fontScale="85000" lnSpcReduction="20000"/>
          </a:bodyPr>
          <a:lstStyle/>
          <a:p>
            <a:r>
              <a:rPr lang="en-ZA" dirty="0"/>
              <a:t>SEP</a:t>
            </a:r>
          </a:p>
        </p:txBody>
      </p:sp>
      <p:sp>
        <p:nvSpPr>
          <p:cNvPr id="27" name="Text Placeholder 26">
            <a:extLst>
              <a:ext uri="{FF2B5EF4-FFF2-40B4-BE49-F238E27FC236}">
                <a16:creationId xmlns:a16="http://schemas.microsoft.com/office/drawing/2014/main" id="{1787EDAC-5EAB-4A0D-9BD2-D6E9FD0B26A1}"/>
              </a:ext>
            </a:extLst>
          </p:cNvPr>
          <p:cNvSpPr>
            <a:spLocks noGrp="1"/>
          </p:cNvSpPr>
          <p:nvPr>
            <p:ph type="body" sz="quarter" idx="54"/>
          </p:nvPr>
        </p:nvSpPr>
        <p:spPr>
          <a:xfrm>
            <a:off x="9059098" y="4425696"/>
            <a:ext cx="640080" cy="201776"/>
          </a:xfrm>
        </p:spPr>
        <p:txBody>
          <a:bodyPr>
            <a:normAutofit fontScale="85000" lnSpcReduction="20000"/>
          </a:bodyPr>
          <a:lstStyle/>
          <a:p>
            <a:r>
              <a:rPr lang="en-ZA" dirty="0"/>
              <a:t>OCT</a:t>
            </a:r>
          </a:p>
        </p:txBody>
      </p:sp>
      <p:sp>
        <p:nvSpPr>
          <p:cNvPr id="30" name="Text Placeholder 29">
            <a:extLst>
              <a:ext uri="{FF2B5EF4-FFF2-40B4-BE49-F238E27FC236}">
                <a16:creationId xmlns:a16="http://schemas.microsoft.com/office/drawing/2014/main" id="{E80CB353-63CA-4305-9748-807B6905DBFF}"/>
              </a:ext>
            </a:extLst>
          </p:cNvPr>
          <p:cNvSpPr>
            <a:spLocks noGrp="1"/>
          </p:cNvSpPr>
          <p:nvPr>
            <p:ph type="body" sz="quarter" idx="57"/>
          </p:nvPr>
        </p:nvSpPr>
        <p:spPr>
          <a:xfrm>
            <a:off x="9846785" y="4425696"/>
            <a:ext cx="640080" cy="201776"/>
          </a:xfrm>
        </p:spPr>
        <p:txBody>
          <a:bodyPr>
            <a:normAutofit fontScale="85000" lnSpcReduction="20000"/>
          </a:bodyPr>
          <a:lstStyle/>
          <a:p>
            <a:r>
              <a:rPr lang="en-ZA" dirty="0"/>
              <a:t>NOV</a:t>
            </a:r>
          </a:p>
        </p:txBody>
      </p:sp>
      <p:sp>
        <p:nvSpPr>
          <p:cNvPr id="31" name="Text Placeholder 30">
            <a:extLst>
              <a:ext uri="{FF2B5EF4-FFF2-40B4-BE49-F238E27FC236}">
                <a16:creationId xmlns:a16="http://schemas.microsoft.com/office/drawing/2014/main" id="{1B52C010-5159-4F61-821F-E73647E7C066}"/>
              </a:ext>
            </a:extLst>
          </p:cNvPr>
          <p:cNvSpPr>
            <a:spLocks noGrp="1"/>
          </p:cNvSpPr>
          <p:nvPr>
            <p:ph type="body" sz="quarter" idx="58"/>
          </p:nvPr>
        </p:nvSpPr>
        <p:spPr>
          <a:xfrm>
            <a:off x="10634472" y="4425696"/>
            <a:ext cx="640080" cy="201776"/>
          </a:xfrm>
        </p:spPr>
        <p:txBody>
          <a:bodyPr>
            <a:normAutofit fontScale="85000" lnSpcReduction="20000"/>
          </a:bodyPr>
          <a:lstStyle/>
          <a:p>
            <a:r>
              <a:rPr lang="en-ZA" dirty="0"/>
              <a:t>DEC</a:t>
            </a:r>
          </a:p>
        </p:txBody>
      </p:sp>
      <p:cxnSp>
        <p:nvCxnSpPr>
          <p:cNvPr id="53" name="Straight Connector 52">
            <a:extLst>
              <a:ext uri="{FF2B5EF4-FFF2-40B4-BE49-F238E27FC236}">
                <a16:creationId xmlns:a16="http://schemas.microsoft.com/office/drawing/2014/main" id="{044DC497-37D3-454C-98C5-A4A1043E55E5}"/>
              </a:ext>
              <a:ext uri="{C183D7F6-B498-43B3-948B-1728B52AA6E4}">
                <adec:decorative xmlns:adec="http://schemas.microsoft.com/office/drawing/2017/decorative" val="1"/>
              </a:ext>
            </a:extLst>
          </p:cNvPr>
          <p:cNvCxnSpPr>
            <a:cxnSpLocks/>
            <a:endCxn id="34" idx="0"/>
          </p:cNvCxnSpPr>
          <p:nvPr/>
        </p:nvCxnSpPr>
        <p:spPr>
          <a:xfrm>
            <a:off x="7070093" y="2157466"/>
            <a:ext cx="0" cy="127153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F3C6EDC-B2DD-42F0-911D-04963A0F20BE}"/>
              </a:ext>
              <a:ext uri="{C183D7F6-B498-43B3-948B-1728B52AA6E4}">
                <adec:decorative xmlns:adec="http://schemas.microsoft.com/office/drawing/2017/decorative" val="1"/>
              </a:ext>
            </a:extLst>
          </p:cNvPr>
          <p:cNvCxnSpPr>
            <a:cxnSpLocks/>
            <a:endCxn id="35" idx="0"/>
          </p:cNvCxnSpPr>
          <p:nvPr/>
        </p:nvCxnSpPr>
        <p:spPr>
          <a:xfrm>
            <a:off x="8534580" y="2915298"/>
            <a:ext cx="0" cy="53232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8989049-2208-43EB-A323-1B5374E0A2D0}"/>
              </a:ext>
              <a:ext uri="{C183D7F6-B498-43B3-948B-1728B52AA6E4}">
                <adec:decorative xmlns:adec="http://schemas.microsoft.com/office/drawing/2017/decorative" val="1"/>
              </a:ext>
            </a:extLst>
          </p:cNvPr>
          <p:cNvSpPr/>
          <p:nvPr/>
        </p:nvSpPr>
        <p:spPr>
          <a:xfrm>
            <a:off x="6806630" y="3429000"/>
            <a:ext cx="526925" cy="27492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E3093EB5-1D82-4E0B-A4EF-8517FC047E4C}"/>
              </a:ext>
              <a:ext uri="{C183D7F6-B498-43B3-948B-1728B52AA6E4}">
                <adec:decorative xmlns:adec="http://schemas.microsoft.com/office/drawing/2017/decorative" val="1"/>
              </a:ext>
            </a:extLst>
          </p:cNvPr>
          <p:cNvSpPr/>
          <p:nvPr/>
        </p:nvSpPr>
        <p:spPr>
          <a:xfrm>
            <a:off x="8271117" y="3447625"/>
            <a:ext cx="526925" cy="27492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7" name="Straight Connector 56">
            <a:extLst>
              <a:ext uri="{FF2B5EF4-FFF2-40B4-BE49-F238E27FC236}">
                <a16:creationId xmlns:a16="http://schemas.microsoft.com/office/drawing/2014/main" id="{0C8EDAF4-CF26-40C7-AACE-2482D9323350}"/>
              </a:ext>
              <a:ext uri="{C183D7F6-B498-43B3-948B-1728B52AA6E4}">
                <adec:decorative xmlns:adec="http://schemas.microsoft.com/office/drawing/2017/decorative" val="1"/>
              </a:ext>
            </a:extLst>
          </p:cNvPr>
          <p:cNvCxnSpPr>
            <a:cxnSpLocks/>
            <a:stCxn id="48" idx="2"/>
          </p:cNvCxnSpPr>
          <p:nvPr/>
        </p:nvCxnSpPr>
        <p:spPr>
          <a:xfrm>
            <a:off x="2286000" y="4638776"/>
            <a:ext cx="2019" cy="53788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9" name="Text Placeholder 31">
            <a:extLst>
              <a:ext uri="{FF2B5EF4-FFF2-40B4-BE49-F238E27FC236}">
                <a16:creationId xmlns:a16="http://schemas.microsoft.com/office/drawing/2014/main" id="{234079D9-E00C-4C6B-9F2D-D0BCB9C9D7D8}"/>
              </a:ext>
            </a:extLst>
          </p:cNvPr>
          <p:cNvSpPr txBox="1">
            <a:spLocks/>
          </p:cNvSpPr>
          <p:nvPr/>
        </p:nvSpPr>
        <p:spPr>
          <a:xfrm>
            <a:off x="4406652" y="5206365"/>
            <a:ext cx="2057804" cy="561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ZA" sz="1400" spc="150" dirty="0">
                <a:latin typeface="+mj-lt"/>
                <a:ea typeface="+mj-ea"/>
                <a:cs typeface="+mj-cs"/>
              </a:rPr>
              <a:t>…</a:t>
            </a:r>
            <a:endParaRPr lang="en-ZA" sz="1100" dirty="0"/>
          </a:p>
        </p:txBody>
      </p:sp>
      <p:cxnSp>
        <p:nvCxnSpPr>
          <p:cNvPr id="61" name="Straight Connector 60">
            <a:extLst>
              <a:ext uri="{FF2B5EF4-FFF2-40B4-BE49-F238E27FC236}">
                <a16:creationId xmlns:a16="http://schemas.microsoft.com/office/drawing/2014/main" id="{F8C93671-1250-4705-A092-97036B901279}"/>
              </a:ext>
              <a:ext uri="{C183D7F6-B498-43B3-948B-1728B52AA6E4}">
                <adec:decorative xmlns:adec="http://schemas.microsoft.com/office/drawing/2017/decorative" val="1"/>
              </a:ext>
            </a:extLst>
          </p:cNvPr>
          <p:cNvCxnSpPr>
            <a:cxnSpLocks/>
            <a:stCxn id="51" idx="2"/>
          </p:cNvCxnSpPr>
          <p:nvPr/>
        </p:nvCxnSpPr>
        <p:spPr>
          <a:xfrm>
            <a:off x="5434293" y="4638776"/>
            <a:ext cx="1261" cy="53788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3" name="Text Placeholder 31">
            <a:extLst>
              <a:ext uri="{FF2B5EF4-FFF2-40B4-BE49-F238E27FC236}">
                <a16:creationId xmlns:a16="http://schemas.microsoft.com/office/drawing/2014/main" id="{7C5F4630-959D-43D6-A6F0-5D5F3A4117C1}"/>
              </a:ext>
            </a:extLst>
          </p:cNvPr>
          <p:cNvSpPr txBox="1">
            <a:spLocks/>
          </p:cNvSpPr>
          <p:nvPr/>
        </p:nvSpPr>
        <p:spPr>
          <a:xfrm>
            <a:off x="7481400" y="2463494"/>
            <a:ext cx="2057804" cy="561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ZA" sz="1400" spc="150" dirty="0">
                <a:latin typeface="+mj-lt"/>
                <a:ea typeface="+mj-ea"/>
                <a:cs typeface="+mj-cs"/>
              </a:rPr>
              <a:t>PRE-RELEASE</a:t>
            </a:r>
            <a:endParaRPr lang="en-ZA" sz="1100" dirty="0"/>
          </a:p>
        </p:txBody>
      </p:sp>
      <p:cxnSp>
        <p:nvCxnSpPr>
          <p:cNvPr id="65" name="Straight Connector 64">
            <a:extLst>
              <a:ext uri="{FF2B5EF4-FFF2-40B4-BE49-F238E27FC236}">
                <a16:creationId xmlns:a16="http://schemas.microsoft.com/office/drawing/2014/main" id="{F6C72AC5-2842-4966-BBE7-6F407A9C359B}"/>
              </a:ext>
              <a:ext uri="{C183D7F6-B498-43B3-948B-1728B52AA6E4}">
                <adec:decorative xmlns:adec="http://schemas.microsoft.com/office/drawing/2017/decorative" val="1"/>
              </a:ext>
            </a:extLst>
          </p:cNvPr>
          <p:cNvCxnSpPr>
            <a:cxnSpLocks/>
          </p:cNvCxnSpPr>
          <p:nvPr/>
        </p:nvCxnSpPr>
        <p:spPr>
          <a:xfrm flipV="1">
            <a:off x="10193139" y="2373537"/>
            <a:ext cx="0" cy="105546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1DC26F87-2877-496A-B506-6A562ACD90AE}"/>
              </a:ext>
              <a:ext uri="{C183D7F6-B498-43B3-948B-1728B52AA6E4}">
                <adec:decorative xmlns:adec="http://schemas.microsoft.com/office/drawing/2017/decorative" val="1"/>
              </a:ext>
            </a:extLst>
          </p:cNvPr>
          <p:cNvSpPr/>
          <p:nvPr/>
        </p:nvSpPr>
        <p:spPr>
          <a:xfrm>
            <a:off x="2022537" y="4363848"/>
            <a:ext cx="526925" cy="27492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4959EA3-B71F-49E3-A68E-1329BE0461B0}"/>
              </a:ext>
              <a:ext uri="{C183D7F6-B498-43B3-948B-1728B52AA6E4}">
                <adec:decorative xmlns:adec="http://schemas.microsoft.com/office/drawing/2017/decorative" val="1"/>
              </a:ext>
            </a:extLst>
          </p:cNvPr>
          <p:cNvSpPr/>
          <p:nvPr/>
        </p:nvSpPr>
        <p:spPr>
          <a:xfrm>
            <a:off x="5170830" y="4363848"/>
            <a:ext cx="526925" cy="27492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082DCB52-65FA-4B5F-8785-060AF61C386B}"/>
              </a:ext>
              <a:ext uri="{C183D7F6-B498-43B3-948B-1728B52AA6E4}">
                <adec:decorative xmlns:adec="http://schemas.microsoft.com/office/drawing/2017/decorative" val="1"/>
              </a:ext>
            </a:extLst>
          </p:cNvPr>
          <p:cNvSpPr/>
          <p:nvPr/>
        </p:nvSpPr>
        <p:spPr>
          <a:xfrm>
            <a:off x="9941251" y="3429000"/>
            <a:ext cx="526925" cy="27492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Date Placeholder 65">
            <a:extLst>
              <a:ext uri="{FF2B5EF4-FFF2-40B4-BE49-F238E27FC236}">
                <a16:creationId xmlns:a16="http://schemas.microsoft.com/office/drawing/2014/main" id="{FF303B66-BE3D-4142-824A-9EE2B01725EA}"/>
              </a:ext>
            </a:extLst>
          </p:cNvPr>
          <p:cNvSpPr>
            <a:spLocks noGrp="1"/>
          </p:cNvSpPr>
          <p:nvPr>
            <p:ph type="dt" sz="half" idx="10"/>
          </p:nvPr>
        </p:nvSpPr>
        <p:spPr>
          <a:xfrm>
            <a:off x="838200" y="6356350"/>
            <a:ext cx="2743200" cy="365125"/>
          </a:xfrm>
        </p:spPr>
        <p:txBody>
          <a:bodyPr/>
          <a:lstStyle/>
          <a:p>
            <a:r>
              <a:rPr lang="en-US" dirty="0"/>
              <a:t>2023</a:t>
            </a:r>
          </a:p>
        </p:txBody>
      </p:sp>
      <p:sp>
        <p:nvSpPr>
          <p:cNvPr id="4" name="Slide Number Placeholder 3">
            <a:extLst>
              <a:ext uri="{FF2B5EF4-FFF2-40B4-BE49-F238E27FC236}">
                <a16:creationId xmlns:a16="http://schemas.microsoft.com/office/drawing/2014/main" id="{E259ECD5-0EAD-48D0-B30B-16305BC1062F}"/>
              </a:ext>
            </a:extLst>
          </p:cNvPr>
          <p:cNvSpPr>
            <a:spLocks noGrp="1"/>
          </p:cNvSpPr>
          <p:nvPr>
            <p:ph type="sldNum" sz="quarter" idx="12"/>
          </p:nvPr>
        </p:nvSpPr>
        <p:spPr>
          <a:xfrm>
            <a:off x="8610600" y="6356350"/>
            <a:ext cx="2743200" cy="365125"/>
          </a:xfrm>
        </p:spPr>
        <p:txBody>
          <a:bodyPr/>
          <a:lstStyle/>
          <a:p>
            <a:fld id="{19B51A1E-902D-48AF-9020-955120F399B6}" type="slidenum">
              <a:rPr lang="en-ZA" smtClean="0"/>
              <a:pPr/>
              <a:t>12</a:t>
            </a:fld>
            <a:endParaRPr lang="en-ZA" dirty="0"/>
          </a:p>
        </p:txBody>
      </p:sp>
      <p:sp>
        <p:nvSpPr>
          <p:cNvPr id="38" name="Text Placeholder 31">
            <a:extLst>
              <a:ext uri="{FF2B5EF4-FFF2-40B4-BE49-F238E27FC236}">
                <a16:creationId xmlns:a16="http://schemas.microsoft.com/office/drawing/2014/main" id="{98E82715-74CB-0952-DA46-37DB15A4F566}"/>
              </a:ext>
            </a:extLst>
          </p:cNvPr>
          <p:cNvSpPr txBox="1">
            <a:spLocks/>
          </p:cNvSpPr>
          <p:nvPr/>
        </p:nvSpPr>
        <p:spPr>
          <a:xfrm>
            <a:off x="1280159" y="5206365"/>
            <a:ext cx="2057804" cy="561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ZA" sz="1400" spc="150" dirty="0">
                <a:latin typeface="+mj-lt"/>
                <a:ea typeface="+mj-ea"/>
                <a:cs typeface="+mj-cs"/>
              </a:rPr>
              <a:t>…</a:t>
            </a:r>
            <a:endParaRPr lang="en-ZA" sz="1100" dirty="0"/>
          </a:p>
        </p:txBody>
      </p:sp>
    </p:spTree>
    <p:extLst>
      <p:ext uri="{BB962C8B-B14F-4D97-AF65-F5344CB8AC3E}">
        <p14:creationId xmlns:p14="http://schemas.microsoft.com/office/powerpoint/2010/main" val="57897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4">
            <a:extLst>
              <a:ext uri="{FF2B5EF4-FFF2-40B4-BE49-F238E27FC236}">
                <a16:creationId xmlns:a16="http://schemas.microsoft.com/office/drawing/2014/main" id="{CBB5D45C-5AEB-0116-56FB-700AC7B7EFE5}"/>
              </a:ext>
            </a:extLst>
          </p:cNvPr>
          <p:cNvSpPr>
            <a:spLocks noGrp="1"/>
          </p:cNvSpPr>
          <p:nvPr>
            <p:ph type="dt" sz="half" idx="10"/>
          </p:nvPr>
        </p:nvSpPr>
        <p:spPr/>
        <p:txBody>
          <a:bodyPr/>
          <a:lstStyle/>
          <a:p>
            <a:r>
              <a:rPr lang="en-US" dirty="0"/>
              <a:t>2023</a:t>
            </a:r>
          </a:p>
        </p:txBody>
      </p:sp>
      <p:sp>
        <p:nvSpPr>
          <p:cNvPr id="17" name="Slide Number Placeholder 16">
            <a:extLst>
              <a:ext uri="{FF2B5EF4-FFF2-40B4-BE49-F238E27FC236}">
                <a16:creationId xmlns:a16="http://schemas.microsoft.com/office/drawing/2014/main" id="{8F2C2E90-DDBA-5C5B-25DA-A2B8C9BAF575}"/>
              </a:ext>
            </a:extLst>
          </p:cNvPr>
          <p:cNvSpPr>
            <a:spLocks noGrp="1"/>
          </p:cNvSpPr>
          <p:nvPr>
            <p:ph type="sldNum" sz="quarter" idx="12"/>
          </p:nvPr>
        </p:nvSpPr>
        <p:spPr/>
        <p:txBody>
          <a:bodyPr/>
          <a:lstStyle/>
          <a:p>
            <a:fld id="{B5CEABB6-07DC-46E8-9B57-56EC44A396E5}" type="slidenum">
              <a:rPr lang="en-US" smtClean="0"/>
              <a:t>13</a:t>
            </a:fld>
            <a:endParaRPr lang="en-US" dirty="0"/>
          </a:p>
        </p:txBody>
      </p:sp>
      <p:sp>
        <p:nvSpPr>
          <p:cNvPr id="18" name="Заголовок 1">
            <a:extLst>
              <a:ext uri="{FF2B5EF4-FFF2-40B4-BE49-F238E27FC236}">
                <a16:creationId xmlns:a16="http://schemas.microsoft.com/office/drawing/2014/main" id="{941DD8C9-62CF-3DEA-0840-0D4797568933}"/>
              </a:ext>
            </a:extLst>
          </p:cNvPr>
          <p:cNvSpPr txBox="1">
            <a:spLocks/>
          </p:cNvSpPr>
          <p:nvPr/>
        </p:nvSpPr>
        <p:spPr>
          <a:xfrm>
            <a:off x="933609" y="1018534"/>
            <a:ext cx="7404511" cy="723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SUMMARY</a:t>
            </a:r>
          </a:p>
          <a:p>
            <a:endParaRPr lang="en-US" sz="4000" b="1" spc="100" dirty="0">
              <a:solidFill>
                <a:schemeClr val="bg2">
                  <a:lumMod val="25000"/>
                </a:schemeClr>
              </a:solidFill>
              <a:latin typeface="Nixie"/>
              <a:ea typeface="Lato" panose="020F0502020204030203" pitchFamily="34" charset="0"/>
              <a:cs typeface="Poppins SemiBold" panose="02000000000000000000" pitchFamily="2" charset="0"/>
            </a:endParaRPr>
          </a:p>
          <a:p>
            <a:endParaRPr lang="ru-RU" sz="40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19" name="Текст 11">
            <a:extLst>
              <a:ext uri="{FF2B5EF4-FFF2-40B4-BE49-F238E27FC236}">
                <a16:creationId xmlns:a16="http://schemas.microsoft.com/office/drawing/2014/main" id="{4DD26D7F-F672-1B61-23C5-2155677DB909}"/>
              </a:ext>
            </a:extLst>
          </p:cNvPr>
          <p:cNvSpPr txBox="1">
            <a:spLocks/>
          </p:cNvSpPr>
          <p:nvPr/>
        </p:nvSpPr>
        <p:spPr>
          <a:xfrm>
            <a:off x="3234019" y="2859122"/>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Poppins SemiBold" panose="02000000000000000000" pitchFamily="2" charset="0"/>
                <a:cs typeface="Poppins SemiBold" panose="02000000000000000000" pitchFamily="2" charset="0"/>
              </a:rPr>
              <a:t>INTENTIONS &amp; VOICE</a:t>
            </a:r>
          </a:p>
          <a:p>
            <a:pPr>
              <a:lnSpc>
                <a:spcPts val="1800"/>
              </a:lnSpc>
            </a:pPr>
            <a:r>
              <a:rPr lang="en-US" sz="1100" kern="0" dirty="0">
                <a:solidFill>
                  <a:schemeClr val="bg1">
                    <a:lumMod val="65000"/>
                  </a:schemeClr>
                </a:solidFill>
                <a:latin typeface="Poppins" panose="02000000000000000000" pitchFamily="2" charset="0"/>
                <a:cs typeface="Poppins" panose="02000000000000000000" pitchFamily="2" charset="0"/>
              </a:rPr>
              <a:t>Our software development approach is centered around discussing requirements, rather than solely relying on coding.</a:t>
            </a:r>
          </a:p>
        </p:txBody>
      </p:sp>
      <p:grpSp>
        <p:nvGrpSpPr>
          <p:cNvPr id="20" name="Группа 9">
            <a:extLst>
              <a:ext uri="{FF2B5EF4-FFF2-40B4-BE49-F238E27FC236}">
                <a16:creationId xmlns:a16="http://schemas.microsoft.com/office/drawing/2014/main" id="{F85CA79F-66C6-AF33-7108-484B523C4832}"/>
              </a:ext>
            </a:extLst>
          </p:cNvPr>
          <p:cNvGrpSpPr/>
          <p:nvPr/>
        </p:nvGrpSpPr>
        <p:grpSpPr>
          <a:xfrm>
            <a:off x="2349795" y="2524197"/>
            <a:ext cx="728383" cy="669851"/>
            <a:chOff x="935665" y="3221665"/>
            <a:chExt cx="728383" cy="669851"/>
          </a:xfrm>
        </p:grpSpPr>
        <p:sp>
          <p:nvSpPr>
            <p:cNvPr id="21" name="Текст 11">
              <a:extLst>
                <a:ext uri="{FF2B5EF4-FFF2-40B4-BE49-F238E27FC236}">
                  <a16:creationId xmlns:a16="http://schemas.microsoft.com/office/drawing/2014/main" id="{21B7C944-0715-4322-1357-460580235368}"/>
                </a:ext>
              </a:extLst>
            </p:cNvPr>
            <p:cNvSpPr txBox="1">
              <a:spLocks/>
            </p:cNvSpPr>
            <p:nvPr/>
          </p:nvSpPr>
          <p:spPr>
            <a:xfrm>
              <a:off x="978197" y="3388510"/>
              <a:ext cx="685851" cy="39995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2">
                      <a:lumMod val="25000"/>
                    </a:schemeClr>
                  </a:solidFill>
                  <a:latin typeface="Poppins SemiBold" panose="02000000000000000000" pitchFamily="2" charset="0"/>
                  <a:cs typeface="Poppins SemiBold" panose="02000000000000000000" pitchFamily="2" charset="0"/>
                </a:rPr>
                <a:t>01</a:t>
              </a:r>
            </a:p>
          </p:txBody>
        </p:sp>
        <p:sp>
          <p:nvSpPr>
            <p:cNvPr id="22" name="Прямоугольник 1">
              <a:extLst>
                <a:ext uri="{FF2B5EF4-FFF2-40B4-BE49-F238E27FC236}">
                  <a16:creationId xmlns:a16="http://schemas.microsoft.com/office/drawing/2014/main" id="{2805198A-5489-0495-43DD-A80727D45E6E}"/>
                </a:ext>
              </a:extLst>
            </p:cNvPr>
            <p:cNvSpPr/>
            <p:nvPr/>
          </p:nvSpPr>
          <p:spPr>
            <a:xfrm>
              <a:off x="935665" y="3221665"/>
              <a:ext cx="669851" cy="669851"/>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23" name="Текст 11">
            <a:extLst>
              <a:ext uri="{FF2B5EF4-FFF2-40B4-BE49-F238E27FC236}">
                <a16:creationId xmlns:a16="http://schemas.microsoft.com/office/drawing/2014/main" id="{3AA9AD57-B39B-C231-519D-87DB695C3AF5}"/>
              </a:ext>
            </a:extLst>
          </p:cNvPr>
          <p:cNvSpPr txBox="1">
            <a:spLocks/>
          </p:cNvSpPr>
          <p:nvPr/>
        </p:nvSpPr>
        <p:spPr>
          <a:xfrm>
            <a:off x="7136309" y="2859122"/>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Poppins SemiBold" panose="02000000000000000000" pitchFamily="2" charset="0"/>
                <a:cs typeface="Poppins SemiBold" panose="02000000000000000000" pitchFamily="2" charset="0"/>
              </a:rPr>
              <a:t>INNOVATION</a:t>
            </a:r>
          </a:p>
          <a:p>
            <a:pPr>
              <a:lnSpc>
                <a:spcPts val="1800"/>
              </a:lnSpc>
            </a:pPr>
            <a:r>
              <a:rPr lang="en-US" sz="1100" kern="0" dirty="0">
                <a:solidFill>
                  <a:schemeClr val="bg1">
                    <a:lumMod val="65000"/>
                  </a:schemeClr>
                </a:solidFill>
                <a:latin typeface="Poppins" panose="02000000000000000000" pitchFamily="2" charset="0"/>
                <a:cs typeface="Poppins" panose="02000000000000000000" pitchFamily="2" charset="0"/>
              </a:rPr>
              <a:t>It is the first solution to offer such a unique and valuable feature.</a:t>
            </a:r>
            <a:endParaRPr lang="en-US" sz="1100" b="1" dirty="0">
              <a:solidFill>
                <a:schemeClr val="bg1">
                  <a:lumMod val="65000"/>
                </a:schemeClr>
              </a:solidFill>
              <a:latin typeface="Poppins" panose="02000000000000000000" pitchFamily="2" charset="0"/>
              <a:cs typeface="Poppins" panose="02000000000000000000" pitchFamily="2" charset="0"/>
            </a:endParaRPr>
          </a:p>
        </p:txBody>
      </p:sp>
      <p:grpSp>
        <p:nvGrpSpPr>
          <p:cNvPr id="24" name="Группа 49">
            <a:extLst>
              <a:ext uri="{FF2B5EF4-FFF2-40B4-BE49-F238E27FC236}">
                <a16:creationId xmlns:a16="http://schemas.microsoft.com/office/drawing/2014/main" id="{0587AAE0-048F-E663-4B83-F266240432F6}"/>
              </a:ext>
            </a:extLst>
          </p:cNvPr>
          <p:cNvGrpSpPr/>
          <p:nvPr/>
        </p:nvGrpSpPr>
        <p:grpSpPr>
          <a:xfrm>
            <a:off x="6252085" y="2524197"/>
            <a:ext cx="707117" cy="669851"/>
            <a:chOff x="6252085" y="1910584"/>
            <a:chExt cx="707117" cy="669851"/>
          </a:xfrm>
        </p:grpSpPr>
        <p:sp>
          <p:nvSpPr>
            <p:cNvPr id="25" name="Текст 11">
              <a:extLst>
                <a:ext uri="{FF2B5EF4-FFF2-40B4-BE49-F238E27FC236}">
                  <a16:creationId xmlns:a16="http://schemas.microsoft.com/office/drawing/2014/main" id="{C6603F9E-B769-A426-EBD8-3BF36D84C66D}"/>
                </a:ext>
              </a:extLst>
            </p:cNvPr>
            <p:cNvSpPr txBox="1">
              <a:spLocks/>
            </p:cNvSpPr>
            <p:nvPr/>
          </p:nvSpPr>
          <p:spPr>
            <a:xfrm>
              <a:off x="6273351" y="2077429"/>
              <a:ext cx="685851" cy="39995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2">
                      <a:lumMod val="25000"/>
                    </a:schemeClr>
                  </a:solidFill>
                  <a:latin typeface="Poppins SemiBold" panose="02000000000000000000" pitchFamily="2" charset="0"/>
                  <a:cs typeface="Poppins SemiBold" panose="02000000000000000000" pitchFamily="2" charset="0"/>
                </a:rPr>
                <a:t>02</a:t>
              </a:r>
            </a:p>
          </p:txBody>
        </p:sp>
        <p:sp>
          <p:nvSpPr>
            <p:cNvPr id="26" name="Прямоугольник 18">
              <a:extLst>
                <a:ext uri="{FF2B5EF4-FFF2-40B4-BE49-F238E27FC236}">
                  <a16:creationId xmlns:a16="http://schemas.microsoft.com/office/drawing/2014/main" id="{6D6A0A1B-9ACB-D13E-4989-01480ABF2018}"/>
                </a:ext>
              </a:extLst>
            </p:cNvPr>
            <p:cNvSpPr/>
            <p:nvPr/>
          </p:nvSpPr>
          <p:spPr>
            <a:xfrm>
              <a:off x="6252085" y="1910584"/>
              <a:ext cx="669851" cy="669851"/>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27" name="Текст 11">
            <a:extLst>
              <a:ext uri="{FF2B5EF4-FFF2-40B4-BE49-F238E27FC236}">
                <a16:creationId xmlns:a16="http://schemas.microsoft.com/office/drawing/2014/main" id="{B60CED5A-AFC0-010D-E6F2-110586BD6273}"/>
              </a:ext>
            </a:extLst>
          </p:cNvPr>
          <p:cNvSpPr txBox="1">
            <a:spLocks/>
          </p:cNvSpPr>
          <p:nvPr/>
        </p:nvSpPr>
        <p:spPr>
          <a:xfrm>
            <a:off x="3276551" y="4618438"/>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Poppins SemiBold" panose="02000000000000000000" pitchFamily="2" charset="0"/>
                <a:cs typeface="Poppins SemiBold" panose="02000000000000000000" pitchFamily="2" charset="0"/>
              </a:rPr>
              <a:t>PRODUCT MVP</a:t>
            </a:r>
          </a:p>
          <a:p>
            <a:pPr>
              <a:lnSpc>
                <a:spcPts val="1800"/>
              </a:lnSpc>
            </a:pPr>
            <a:r>
              <a:rPr lang="en-US" sz="1100" kern="0" dirty="0">
                <a:solidFill>
                  <a:schemeClr val="bg1">
                    <a:lumMod val="65000"/>
                  </a:schemeClr>
                </a:solidFill>
                <a:latin typeface="Poppins" panose="02000000000000000000" pitchFamily="2" charset="0"/>
                <a:ea typeface="Karla" pitchFamily="2" charset="0"/>
                <a:cs typeface="Poppins" panose="02000000000000000000" pitchFamily="2" charset="0"/>
              </a:rPr>
              <a:t>Our product has been developed and can be launched as an MVP in just two weeks.</a:t>
            </a:r>
            <a:endParaRPr lang="en-US" sz="1100" b="1" dirty="0">
              <a:solidFill>
                <a:schemeClr val="bg1">
                  <a:lumMod val="65000"/>
                </a:schemeClr>
              </a:solidFill>
              <a:latin typeface="Poppins" panose="02000000000000000000" pitchFamily="2" charset="0"/>
              <a:cs typeface="Poppins" panose="02000000000000000000" pitchFamily="2" charset="0"/>
            </a:endParaRPr>
          </a:p>
        </p:txBody>
      </p:sp>
      <p:grpSp>
        <p:nvGrpSpPr>
          <p:cNvPr id="28" name="Группа 50">
            <a:extLst>
              <a:ext uri="{FF2B5EF4-FFF2-40B4-BE49-F238E27FC236}">
                <a16:creationId xmlns:a16="http://schemas.microsoft.com/office/drawing/2014/main" id="{745F7C55-D37D-D128-6BC9-4E8DC336A7AD}"/>
              </a:ext>
            </a:extLst>
          </p:cNvPr>
          <p:cNvGrpSpPr/>
          <p:nvPr/>
        </p:nvGrpSpPr>
        <p:grpSpPr>
          <a:xfrm>
            <a:off x="2392327" y="4283513"/>
            <a:ext cx="717750" cy="669851"/>
            <a:chOff x="2392327" y="4115068"/>
            <a:chExt cx="717750" cy="669851"/>
          </a:xfrm>
        </p:grpSpPr>
        <p:sp>
          <p:nvSpPr>
            <p:cNvPr id="29" name="Текст 11">
              <a:extLst>
                <a:ext uri="{FF2B5EF4-FFF2-40B4-BE49-F238E27FC236}">
                  <a16:creationId xmlns:a16="http://schemas.microsoft.com/office/drawing/2014/main" id="{2F2ECD78-04BC-19DB-6A9D-3BA941C01F73}"/>
                </a:ext>
              </a:extLst>
            </p:cNvPr>
            <p:cNvSpPr txBox="1">
              <a:spLocks/>
            </p:cNvSpPr>
            <p:nvPr/>
          </p:nvSpPr>
          <p:spPr>
            <a:xfrm>
              <a:off x="2424226" y="4281913"/>
              <a:ext cx="685851" cy="39995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2">
                      <a:lumMod val="25000"/>
                    </a:schemeClr>
                  </a:solidFill>
                  <a:latin typeface="Poppins SemiBold" panose="02000000000000000000" pitchFamily="2" charset="0"/>
                  <a:cs typeface="Poppins SemiBold" panose="02000000000000000000" pitchFamily="2" charset="0"/>
                </a:rPr>
                <a:t>03</a:t>
              </a:r>
            </a:p>
          </p:txBody>
        </p:sp>
        <p:sp>
          <p:nvSpPr>
            <p:cNvPr id="30" name="Прямоугольник 30">
              <a:extLst>
                <a:ext uri="{FF2B5EF4-FFF2-40B4-BE49-F238E27FC236}">
                  <a16:creationId xmlns:a16="http://schemas.microsoft.com/office/drawing/2014/main" id="{62452A19-A392-BD09-99AD-87E2435764A6}"/>
                </a:ext>
              </a:extLst>
            </p:cNvPr>
            <p:cNvSpPr/>
            <p:nvPr/>
          </p:nvSpPr>
          <p:spPr>
            <a:xfrm>
              <a:off x="2392327" y="4115068"/>
              <a:ext cx="669851" cy="669851"/>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31" name="Текст 11">
            <a:extLst>
              <a:ext uri="{FF2B5EF4-FFF2-40B4-BE49-F238E27FC236}">
                <a16:creationId xmlns:a16="http://schemas.microsoft.com/office/drawing/2014/main" id="{3D27E61B-6B05-D629-591E-AC90F1D8CC20}"/>
              </a:ext>
            </a:extLst>
          </p:cNvPr>
          <p:cNvSpPr txBox="1">
            <a:spLocks/>
          </p:cNvSpPr>
          <p:nvPr/>
        </p:nvSpPr>
        <p:spPr>
          <a:xfrm>
            <a:off x="7121691" y="4618438"/>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Poppins SemiBold" panose="02000000000000000000" pitchFamily="2" charset="0"/>
                <a:cs typeface="Poppins SemiBold" panose="02000000000000000000" pitchFamily="2" charset="0"/>
              </a:rPr>
              <a:t>STRONG PARTNERS</a:t>
            </a:r>
          </a:p>
          <a:p>
            <a:pPr>
              <a:lnSpc>
                <a:spcPts val="1800"/>
              </a:lnSpc>
            </a:pPr>
            <a:r>
              <a:rPr lang="en-US" sz="1100" kern="0" dirty="0">
                <a:solidFill>
                  <a:schemeClr val="bg1">
                    <a:lumMod val="65000"/>
                  </a:schemeClr>
                </a:solidFill>
                <a:latin typeface="Poppins" panose="02000000000000000000" pitchFamily="2" charset="0"/>
                <a:ea typeface="Karla" pitchFamily="2" charset="0"/>
                <a:cs typeface="Poppins" panose="02000000000000000000" pitchFamily="2" charset="0"/>
              </a:rPr>
              <a:t>Our strong partnerships in the industry give us the trust and confidence to deliver exceptional results.</a:t>
            </a:r>
            <a:endParaRPr lang="en-US" sz="1100" b="1" dirty="0">
              <a:solidFill>
                <a:schemeClr val="bg1">
                  <a:lumMod val="65000"/>
                </a:schemeClr>
              </a:solidFill>
              <a:latin typeface="Poppins" panose="02000000000000000000" pitchFamily="2" charset="0"/>
              <a:cs typeface="Poppins" panose="02000000000000000000" pitchFamily="2" charset="0"/>
            </a:endParaRPr>
          </a:p>
        </p:txBody>
      </p:sp>
      <p:grpSp>
        <p:nvGrpSpPr>
          <p:cNvPr id="32" name="Группа 51">
            <a:extLst>
              <a:ext uri="{FF2B5EF4-FFF2-40B4-BE49-F238E27FC236}">
                <a16:creationId xmlns:a16="http://schemas.microsoft.com/office/drawing/2014/main" id="{C24258A2-DCA7-9854-0A8F-30D9BF27C795}"/>
              </a:ext>
            </a:extLst>
          </p:cNvPr>
          <p:cNvGrpSpPr/>
          <p:nvPr/>
        </p:nvGrpSpPr>
        <p:grpSpPr>
          <a:xfrm>
            <a:off x="6294617" y="4283513"/>
            <a:ext cx="696484" cy="669851"/>
            <a:chOff x="6294617" y="4115068"/>
            <a:chExt cx="696484" cy="669851"/>
          </a:xfrm>
        </p:grpSpPr>
        <p:sp>
          <p:nvSpPr>
            <p:cNvPr id="33" name="Текст 11">
              <a:extLst>
                <a:ext uri="{FF2B5EF4-FFF2-40B4-BE49-F238E27FC236}">
                  <a16:creationId xmlns:a16="http://schemas.microsoft.com/office/drawing/2014/main" id="{A1515005-11F0-3985-D22B-E8AFF50DA9A0}"/>
                </a:ext>
              </a:extLst>
            </p:cNvPr>
            <p:cNvSpPr txBox="1">
              <a:spLocks/>
            </p:cNvSpPr>
            <p:nvPr/>
          </p:nvSpPr>
          <p:spPr>
            <a:xfrm>
              <a:off x="6305250" y="4281913"/>
              <a:ext cx="685851" cy="39995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2">
                      <a:lumMod val="25000"/>
                    </a:schemeClr>
                  </a:solidFill>
                  <a:latin typeface="Poppins SemiBold" panose="02000000000000000000" pitchFamily="2" charset="0"/>
                  <a:cs typeface="Poppins SemiBold" panose="02000000000000000000" pitchFamily="2" charset="0"/>
                </a:rPr>
                <a:t>04</a:t>
              </a:r>
            </a:p>
          </p:txBody>
        </p:sp>
        <p:sp>
          <p:nvSpPr>
            <p:cNvPr id="34" name="Прямоугольник 26">
              <a:extLst>
                <a:ext uri="{FF2B5EF4-FFF2-40B4-BE49-F238E27FC236}">
                  <a16:creationId xmlns:a16="http://schemas.microsoft.com/office/drawing/2014/main" id="{A9D6433D-275A-A057-D9F4-371F502FC5B7}"/>
                </a:ext>
              </a:extLst>
            </p:cNvPr>
            <p:cNvSpPr/>
            <p:nvPr/>
          </p:nvSpPr>
          <p:spPr>
            <a:xfrm>
              <a:off x="6294617" y="4115068"/>
              <a:ext cx="669851" cy="669851"/>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cxnSp>
        <p:nvCxnSpPr>
          <p:cNvPr id="35" name="Прямая соединительная линия 32">
            <a:extLst>
              <a:ext uri="{FF2B5EF4-FFF2-40B4-BE49-F238E27FC236}">
                <a16:creationId xmlns:a16="http://schemas.microsoft.com/office/drawing/2014/main" id="{949F95E5-9284-BEC7-26D4-48BDF7447883}"/>
              </a:ext>
            </a:extLst>
          </p:cNvPr>
          <p:cNvCxnSpPr/>
          <p:nvPr/>
        </p:nvCxnSpPr>
        <p:spPr>
          <a:xfrm>
            <a:off x="3324176" y="2691042"/>
            <a:ext cx="742857"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46">
            <a:extLst>
              <a:ext uri="{FF2B5EF4-FFF2-40B4-BE49-F238E27FC236}">
                <a16:creationId xmlns:a16="http://schemas.microsoft.com/office/drawing/2014/main" id="{D2E89D1E-F7B0-C851-5DCB-BDA10EBCAA94}"/>
              </a:ext>
            </a:extLst>
          </p:cNvPr>
          <p:cNvCxnSpPr/>
          <p:nvPr/>
        </p:nvCxnSpPr>
        <p:spPr>
          <a:xfrm>
            <a:off x="7245493" y="2691042"/>
            <a:ext cx="742857"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47">
            <a:extLst>
              <a:ext uri="{FF2B5EF4-FFF2-40B4-BE49-F238E27FC236}">
                <a16:creationId xmlns:a16="http://schemas.microsoft.com/office/drawing/2014/main" id="{CDACF598-793D-A2EA-A668-0BE5CBF669D4}"/>
              </a:ext>
            </a:extLst>
          </p:cNvPr>
          <p:cNvCxnSpPr/>
          <p:nvPr/>
        </p:nvCxnSpPr>
        <p:spPr>
          <a:xfrm>
            <a:off x="3359012" y="4454433"/>
            <a:ext cx="742857"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48">
            <a:extLst>
              <a:ext uri="{FF2B5EF4-FFF2-40B4-BE49-F238E27FC236}">
                <a16:creationId xmlns:a16="http://schemas.microsoft.com/office/drawing/2014/main" id="{847801DF-460C-BFCD-A9FE-7FD62B35533C}"/>
              </a:ext>
            </a:extLst>
          </p:cNvPr>
          <p:cNvCxnSpPr/>
          <p:nvPr/>
        </p:nvCxnSpPr>
        <p:spPr>
          <a:xfrm>
            <a:off x="7245493" y="4454433"/>
            <a:ext cx="742857"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DE813020-1D8B-CA8C-5A0E-C4A3FFA095FB}"/>
              </a:ext>
            </a:extLst>
          </p:cNvPr>
          <p:cNvPicPr>
            <a:picLocks noChangeAspect="1"/>
          </p:cNvPicPr>
          <p:nvPr/>
        </p:nvPicPr>
        <p:blipFill>
          <a:blip r:embed="rId2"/>
          <a:stretch>
            <a:fillRect/>
          </a:stretch>
        </p:blipFill>
        <p:spPr>
          <a:xfrm>
            <a:off x="10128176" y="1018534"/>
            <a:ext cx="981760" cy="1094673"/>
          </a:xfrm>
          <a:prstGeom prst="rect">
            <a:avLst/>
          </a:prstGeom>
        </p:spPr>
      </p:pic>
    </p:spTree>
    <p:extLst>
      <p:ext uri="{BB962C8B-B14F-4D97-AF65-F5344CB8AC3E}">
        <p14:creationId xmlns:p14="http://schemas.microsoft.com/office/powerpoint/2010/main" val="224127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300" fill="hold"/>
                                        <p:tgtEl>
                                          <p:spTgt spid="18"/>
                                        </p:tgtEl>
                                        <p:attrNameLst>
                                          <p:attrName>ppt_x</p:attrName>
                                        </p:attrNameLst>
                                      </p:cBhvr>
                                      <p:tavLst>
                                        <p:tav tm="0">
                                          <p:val>
                                            <p:strVal val="0-#ppt_w/2"/>
                                          </p:val>
                                        </p:tav>
                                        <p:tav tm="100000">
                                          <p:val>
                                            <p:strVal val="#ppt_x"/>
                                          </p:val>
                                        </p:tav>
                                      </p:tavLst>
                                    </p:anim>
                                    <p:anim calcmode="lin" valueType="num">
                                      <p:cBhvr additive="base">
                                        <p:cTn id="8" dur="3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300" fill="hold"/>
                                        <p:tgtEl>
                                          <p:spTgt spid="20"/>
                                        </p:tgtEl>
                                        <p:attrNameLst>
                                          <p:attrName>ppt_x</p:attrName>
                                        </p:attrNameLst>
                                      </p:cBhvr>
                                      <p:tavLst>
                                        <p:tav tm="0">
                                          <p:val>
                                            <p:strVal val="0-#ppt_w/2"/>
                                          </p:val>
                                        </p:tav>
                                        <p:tav tm="100000">
                                          <p:val>
                                            <p:strVal val="#ppt_x"/>
                                          </p:val>
                                        </p:tav>
                                      </p:tavLst>
                                    </p:anim>
                                    <p:anim calcmode="lin" valueType="num">
                                      <p:cBhvr additive="base">
                                        <p:cTn id="14" dur="3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25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wipe(up)">
                                      <p:cBhvr>
                                        <p:cTn id="24" dur="300"/>
                                        <p:tgtEl>
                                          <p:spTgt spid="1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300" fill="hold"/>
                                        <p:tgtEl>
                                          <p:spTgt spid="24"/>
                                        </p:tgtEl>
                                        <p:attrNameLst>
                                          <p:attrName>ppt_x</p:attrName>
                                        </p:attrNameLst>
                                      </p:cBhvr>
                                      <p:tavLst>
                                        <p:tav tm="0">
                                          <p:val>
                                            <p:strVal val="0-#ppt_w/2"/>
                                          </p:val>
                                        </p:tav>
                                        <p:tav tm="100000">
                                          <p:val>
                                            <p:strVal val="#ppt_x"/>
                                          </p:val>
                                        </p:tav>
                                      </p:tavLst>
                                    </p:anim>
                                    <p:anim calcmode="lin" valueType="num">
                                      <p:cBhvr additive="base">
                                        <p:cTn id="30" dur="3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25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4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3">
                                            <p:txEl>
                                              <p:pRg st="0" end="0"/>
                                            </p:txEl>
                                          </p:spTgt>
                                        </p:tgtEl>
                                        <p:attrNameLst>
                                          <p:attrName>style.visibility</p:attrName>
                                        </p:attrNameLst>
                                      </p:cBhvr>
                                      <p:to>
                                        <p:strVal val="visible"/>
                                      </p:to>
                                    </p:set>
                                    <p:animEffect transition="in" filter="fade">
                                      <p:cBhvr>
                                        <p:cTn id="45" dur="400"/>
                                        <p:tgtEl>
                                          <p:spTgt spid="23">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3">
                                            <p:txEl>
                                              <p:pRg st="1" end="1"/>
                                            </p:txEl>
                                          </p:spTgt>
                                        </p:tgtEl>
                                        <p:attrNameLst>
                                          <p:attrName>style.visibility</p:attrName>
                                        </p:attrNameLst>
                                      </p:cBhvr>
                                      <p:to>
                                        <p:strVal val="visible"/>
                                      </p:to>
                                    </p:set>
                                    <p:animEffect transition="in" filter="fade">
                                      <p:cBhvr>
                                        <p:cTn id="50" dur="400"/>
                                        <p:tgtEl>
                                          <p:spTgt spid="23">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300" fill="hold"/>
                                        <p:tgtEl>
                                          <p:spTgt spid="28"/>
                                        </p:tgtEl>
                                        <p:attrNameLst>
                                          <p:attrName>ppt_x</p:attrName>
                                        </p:attrNameLst>
                                      </p:cBhvr>
                                      <p:tavLst>
                                        <p:tav tm="0">
                                          <p:val>
                                            <p:strVal val="0-#ppt_w/2"/>
                                          </p:val>
                                        </p:tav>
                                        <p:tav tm="100000">
                                          <p:val>
                                            <p:strVal val="#ppt_x"/>
                                          </p:val>
                                        </p:tav>
                                      </p:tavLst>
                                    </p:anim>
                                    <p:anim calcmode="lin" valueType="num">
                                      <p:cBhvr additive="base">
                                        <p:cTn id="56" dur="3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25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27">
                                            <p:txEl>
                                              <p:pRg st="0" end="0"/>
                                            </p:txEl>
                                          </p:spTgt>
                                        </p:tgtEl>
                                        <p:attrNameLst>
                                          <p:attrName>style.visibility</p:attrName>
                                        </p:attrNameLst>
                                      </p:cBhvr>
                                      <p:to>
                                        <p:strVal val="visible"/>
                                      </p:to>
                                    </p:set>
                                    <p:animEffect transition="in" filter="wipe(up)">
                                      <p:cBhvr>
                                        <p:cTn id="66" dur="300"/>
                                        <p:tgtEl>
                                          <p:spTgt spid="27">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300" fill="hold"/>
                                        <p:tgtEl>
                                          <p:spTgt spid="32"/>
                                        </p:tgtEl>
                                        <p:attrNameLst>
                                          <p:attrName>ppt_x</p:attrName>
                                        </p:attrNameLst>
                                      </p:cBhvr>
                                      <p:tavLst>
                                        <p:tav tm="0">
                                          <p:val>
                                            <p:strVal val="0-#ppt_w/2"/>
                                          </p:val>
                                        </p:tav>
                                        <p:tav tm="100000">
                                          <p:val>
                                            <p:strVal val="#ppt_x"/>
                                          </p:val>
                                        </p:tav>
                                      </p:tavLst>
                                    </p:anim>
                                    <p:anim calcmode="lin" valueType="num">
                                      <p:cBhvr additive="base">
                                        <p:cTn id="72" dur="3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left)">
                                      <p:cBhvr>
                                        <p:cTn id="77" dur="25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31">
                                            <p:txEl>
                                              <p:pRg st="0" end="0"/>
                                            </p:txEl>
                                          </p:spTgt>
                                        </p:tgtEl>
                                        <p:attrNameLst>
                                          <p:attrName>style.visibility</p:attrName>
                                        </p:attrNameLst>
                                      </p:cBhvr>
                                      <p:to>
                                        <p:strVal val="visible"/>
                                      </p:to>
                                    </p:set>
                                    <p:animEffect transition="in" filter="wipe(up)">
                                      <p:cBhvr>
                                        <p:cTn id="82" dur="3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5154385" y="136525"/>
            <a:ext cx="4179570" cy="1524735"/>
          </a:xfrm>
        </p:spPr>
        <p:txBody>
          <a:bodyPr/>
          <a:lstStyle/>
          <a:p>
            <a:r>
              <a:rPr lang="en-US" dirty="0"/>
              <a:t>THANK YOU</a:t>
            </a:r>
          </a:p>
        </p:txBody>
      </p:sp>
      <p:sp>
        <p:nvSpPr>
          <p:cNvPr id="4" name="Date Placeholder 3">
            <a:extLst>
              <a:ext uri="{FF2B5EF4-FFF2-40B4-BE49-F238E27FC236}">
                <a16:creationId xmlns:a16="http://schemas.microsoft.com/office/drawing/2014/main" id="{72DA7980-C870-4C9A-84FA-4120D8AF5DE8}"/>
              </a:ext>
            </a:extLst>
          </p:cNvPr>
          <p:cNvSpPr>
            <a:spLocks noGrp="1"/>
          </p:cNvSpPr>
          <p:nvPr>
            <p:ph type="dt" sz="half" idx="10"/>
          </p:nvPr>
        </p:nvSpPr>
        <p:spPr>
          <a:xfrm>
            <a:off x="4267200" y="6356350"/>
            <a:ext cx="1774371" cy="365125"/>
          </a:xfrm>
        </p:spPr>
        <p:txBody>
          <a:bodyPr/>
          <a:lstStyle/>
          <a:p>
            <a:r>
              <a:rPr lang="en-US" dirty="0"/>
              <a:t>2023</a:t>
            </a:r>
          </a:p>
        </p:txBody>
      </p:sp>
      <p:sp>
        <p:nvSpPr>
          <p:cNvPr id="6" name="Slide Number Placeholder 5">
            <a:extLst>
              <a:ext uri="{FF2B5EF4-FFF2-40B4-BE49-F238E27FC236}">
                <a16:creationId xmlns:a16="http://schemas.microsoft.com/office/drawing/2014/main" id="{5EDCFF82-B70F-4971-9182-7C3AEA3CFD26}"/>
              </a:ext>
            </a:extLst>
          </p:cNvPr>
          <p:cNvSpPr>
            <a:spLocks noGrp="1"/>
          </p:cNvSpPr>
          <p:nvPr>
            <p:ph type="sldNum" sz="quarter" idx="12"/>
          </p:nvPr>
        </p:nvSpPr>
        <p:spPr>
          <a:xfrm>
            <a:off x="9579428" y="6356350"/>
            <a:ext cx="1774371" cy="365125"/>
          </a:xfrm>
        </p:spPr>
        <p:txBody>
          <a:bodyPr/>
          <a:lstStyle/>
          <a:p>
            <a:fld id="{B5CEABB6-07DC-46E8-9B57-56EC44A396E5}" type="slidenum">
              <a:rPr lang="en-US" smtClean="0"/>
              <a:pPr/>
              <a:t>14</a:t>
            </a:fld>
            <a:endParaRPr lang="en-US" dirty="0"/>
          </a:p>
        </p:txBody>
      </p:sp>
      <p:pic>
        <p:nvPicPr>
          <p:cNvPr id="9" name="Picture 8" descr="A logo with a bird and text&#10;&#10;Description automatically generated">
            <a:extLst>
              <a:ext uri="{FF2B5EF4-FFF2-40B4-BE49-F238E27FC236}">
                <a16:creationId xmlns:a16="http://schemas.microsoft.com/office/drawing/2014/main" id="{05CE1217-6CC8-0902-7F77-704907AEEB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9428" y="2709820"/>
            <a:ext cx="3790977" cy="3429000"/>
          </a:xfrm>
          <a:prstGeom prst="rect">
            <a:avLst/>
          </a:prstGeom>
        </p:spPr>
      </p:pic>
      <p:pic>
        <p:nvPicPr>
          <p:cNvPr id="10" name="Picture 9">
            <a:extLst>
              <a:ext uri="{FF2B5EF4-FFF2-40B4-BE49-F238E27FC236}">
                <a16:creationId xmlns:a16="http://schemas.microsoft.com/office/drawing/2014/main" id="{45E50498-FB63-2698-5783-68B872636734}"/>
              </a:ext>
            </a:extLst>
          </p:cNvPr>
          <p:cNvPicPr>
            <a:picLocks noChangeAspect="1"/>
          </p:cNvPicPr>
          <p:nvPr/>
        </p:nvPicPr>
        <p:blipFill>
          <a:blip r:embed="rId3"/>
          <a:stretch>
            <a:fillRect/>
          </a:stretch>
        </p:blipFill>
        <p:spPr>
          <a:xfrm>
            <a:off x="6479721" y="3136828"/>
            <a:ext cx="2401389" cy="2574983"/>
          </a:xfrm>
          <a:prstGeom prst="rect">
            <a:avLst/>
          </a:prstGeom>
        </p:spPr>
      </p:pic>
    </p:spTree>
    <p:extLst>
      <p:ext uri="{BB962C8B-B14F-4D97-AF65-F5344CB8AC3E}">
        <p14:creationId xmlns:p14="http://schemas.microsoft.com/office/powerpoint/2010/main" val="243649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B473451-4364-6596-1E33-0DE7CB145BD4}"/>
              </a:ext>
            </a:extLst>
          </p:cNvPr>
          <p:cNvSpPr txBox="1"/>
          <p:nvPr/>
        </p:nvSpPr>
        <p:spPr>
          <a:xfrm>
            <a:off x="7474035" y="2234692"/>
            <a:ext cx="5032001" cy="4524315"/>
          </a:xfrm>
          <a:prstGeom prst="rect">
            <a:avLst/>
          </a:prstGeom>
          <a:noFill/>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spc="100" dirty="0">
                <a:latin typeface="Poppins SemiBold" panose="02000000000000000000" pitchFamily="2" charset="0"/>
                <a:ea typeface="Lato" panose="020F0502020204030203" pitchFamily="34" charset="0"/>
                <a:cs typeface="Poppins SemiBold" panose="02000000000000000000" pitchFamily="2" charset="0"/>
              </a:rPr>
              <a:t>SPEAK </a:t>
            </a:r>
            <a:r>
              <a:rPr lang="en-US" sz="2800" spc="100" dirty="0">
                <a:latin typeface="Poppins SemiBold" panose="02000000000000000000" pitchFamily="2" charset="0"/>
                <a:ea typeface="Lato" panose="020F0502020204030203" pitchFamily="34" charset="0"/>
                <a:cs typeface="Poppins SemiBold" panose="02000000000000000000" pitchFamily="2" charset="0"/>
              </a:rPr>
              <a:t>YOUR</a:t>
            </a:r>
            <a:r>
              <a:rPr lang="en-US" sz="4000" spc="100" dirty="0">
                <a:latin typeface="Poppins SemiBold" panose="02000000000000000000" pitchFamily="2" charset="0"/>
                <a:ea typeface="Lato" panose="020F0502020204030203" pitchFamily="34" charset="0"/>
                <a:cs typeface="Poppins SemiBold" panose="02000000000000000000" pitchFamily="2" charset="0"/>
              </a:rPr>
              <a:t> </a:t>
            </a:r>
            <a:r>
              <a:rPr lang="en-US" sz="3200" spc="100" dirty="0">
                <a:latin typeface="Poppins SemiBold" panose="02000000000000000000" pitchFamily="2" charset="0"/>
                <a:ea typeface="Lato" panose="020F0502020204030203" pitchFamily="34" charset="0"/>
                <a:cs typeface="Poppins SemiBold" panose="02000000000000000000" pitchFamily="2" charset="0"/>
              </a:rPr>
              <a:t>SOFTWARE DEVELOPMENT  </a:t>
            </a:r>
            <a:r>
              <a:rPr lang="en-US" sz="4800" b="1" spc="100" dirty="0">
                <a:latin typeface="Poppins SemiBold" panose="02000000000000000000" pitchFamily="2" charset="0"/>
                <a:ea typeface="Lato" panose="020F0502020204030203" pitchFamily="34" charset="0"/>
                <a:cs typeface="Poppins SemiBold" panose="02000000000000000000" pitchFamily="2" charset="0"/>
              </a:rPr>
              <a:t>INTENTIONS</a:t>
            </a:r>
          </a:p>
          <a:p>
            <a:endParaRPr lang="en-US" sz="4000" b="1" spc="100" dirty="0">
              <a:latin typeface="Poppins SemiBold" panose="02000000000000000000" pitchFamily="2" charset="0"/>
              <a:ea typeface="Lato" panose="020F0502020204030203" pitchFamily="34" charset="0"/>
              <a:cs typeface="Poppins SemiBold" panose="02000000000000000000" pitchFamily="2" charset="0"/>
            </a:endParaRPr>
          </a:p>
          <a:p>
            <a:r>
              <a:rPr lang="en-US" sz="4800" b="1" spc="100" dirty="0">
                <a:latin typeface="Poppins SemiBold" panose="02000000000000000000" pitchFamily="2" charset="0"/>
                <a:ea typeface="Lato" panose="020F0502020204030203" pitchFamily="34" charset="0"/>
                <a:cs typeface="Poppins SemiBold" panose="02000000000000000000" pitchFamily="2" charset="0"/>
              </a:rPr>
              <a:t>IBRAIN MAKE </a:t>
            </a:r>
          </a:p>
          <a:p>
            <a:r>
              <a:rPr lang="en-US" sz="4800" b="1" spc="100" dirty="0">
                <a:latin typeface="Poppins SemiBold" panose="02000000000000000000" pitchFamily="2" charset="0"/>
                <a:ea typeface="Lato" panose="020F0502020204030203" pitchFamily="34" charset="0"/>
                <a:cs typeface="Poppins SemiBold" panose="02000000000000000000" pitchFamily="2" charset="0"/>
              </a:rPr>
              <a:t>IT REAL</a:t>
            </a:r>
            <a:endParaRPr lang="en-US" sz="4800" b="1" spc="100" dirty="0">
              <a:latin typeface="Nixie"/>
              <a:ea typeface="Lato" panose="020F0502020204030203" pitchFamily="34" charset="0"/>
              <a:cs typeface="Poppins SemiBold" panose="02000000000000000000" pitchFamily="2" charset="0"/>
            </a:endParaRPr>
          </a:p>
        </p:txBody>
      </p:sp>
      <p:sp>
        <p:nvSpPr>
          <p:cNvPr id="5" name="TextBox 4">
            <a:extLst>
              <a:ext uri="{FF2B5EF4-FFF2-40B4-BE49-F238E27FC236}">
                <a16:creationId xmlns:a16="http://schemas.microsoft.com/office/drawing/2014/main" id="{6A0D438C-E7A5-5142-2A00-A908E554012A}"/>
              </a:ext>
            </a:extLst>
          </p:cNvPr>
          <p:cNvSpPr txBox="1"/>
          <p:nvPr/>
        </p:nvSpPr>
        <p:spPr>
          <a:xfrm>
            <a:off x="3048000" y="3246643"/>
            <a:ext cx="6096000" cy="369332"/>
          </a:xfrm>
          <a:prstGeom prst="rect">
            <a:avLst/>
          </a:prstGeom>
          <a:noFill/>
        </p:spPr>
        <p:txBody>
          <a:bodyPr wrap="square">
            <a:spAutoFit/>
          </a:bodyPr>
          <a:lstStyle/>
          <a:p>
            <a:r>
              <a:rPr lang="en-CA" dirty="0"/>
              <a:t> </a:t>
            </a:r>
          </a:p>
        </p:txBody>
      </p:sp>
      <p:sp>
        <p:nvSpPr>
          <p:cNvPr id="6" name="Title 1">
            <a:extLst>
              <a:ext uri="{FF2B5EF4-FFF2-40B4-BE49-F238E27FC236}">
                <a16:creationId xmlns:a16="http://schemas.microsoft.com/office/drawing/2014/main" id="{20A19A5A-2859-B35E-751E-01A5B25339FD}"/>
              </a:ext>
              <a:ext uri="{C183D7F6-B498-43B3-948B-1728B52AA6E4}">
                <adec:decorative xmlns:adec="http://schemas.microsoft.com/office/drawing/2017/decorative" val="0"/>
              </a:ext>
            </a:extLst>
          </p:cNvPr>
          <p:cNvSpPr txBox="1">
            <a:spLocks/>
          </p:cNvSpPr>
          <p:nvPr/>
        </p:nvSpPr>
        <p:spPr>
          <a:xfrm>
            <a:off x="205018" y="4271876"/>
            <a:ext cx="3171825"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cap="all" spc="150" baseline="0">
                <a:solidFill>
                  <a:schemeClr val="tx1"/>
                </a:solidFill>
                <a:latin typeface="+mj-lt"/>
                <a:ea typeface="+mj-ea"/>
                <a:cs typeface="+mj-cs"/>
              </a:defRPr>
            </a:lvl1pPr>
          </a:lstStyle>
          <a:p>
            <a:r>
              <a:rPr lang="en-ZA" dirty="0"/>
              <a:t>ABOUT US</a:t>
            </a:r>
          </a:p>
        </p:txBody>
      </p:sp>
      <p:sp>
        <p:nvSpPr>
          <p:cNvPr id="7" name="Subtitle 2">
            <a:extLst>
              <a:ext uri="{FF2B5EF4-FFF2-40B4-BE49-F238E27FC236}">
                <a16:creationId xmlns:a16="http://schemas.microsoft.com/office/drawing/2014/main" id="{B8D95595-3419-EB97-2235-FC3A5086CFCA}"/>
              </a:ext>
              <a:ext uri="{C183D7F6-B498-43B3-948B-1728B52AA6E4}">
                <adec:decorative xmlns:adec="http://schemas.microsoft.com/office/drawing/2017/decorative" val="0"/>
              </a:ext>
            </a:extLst>
          </p:cNvPr>
          <p:cNvSpPr txBox="1">
            <a:spLocks/>
          </p:cNvSpPr>
          <p:nvPr/>
        </p:nvSpPr>
        <p:spPr>
          <a:xfrm>
            <a:off x="205017" y="5796680"/>
            <a:ext cx="4440873" cy="1075171"/>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fontAlgn="base"/>
            <a:r>
              <a:rPr lang="en-US" sz="3600" cap="all" spc="150" dirty="0">
                <a:latin typeface="+mj-lt"/>
                <a:ea typeface="+mj-ea"/>
                <a:cs typeface="+mj-cs"/>
              </a:rPr>
              <a:t>INNOVATION ​</a:t>
            </a:r>
          </a:p>
          <a:p>
            <a:pPr algn="l" rtl="0" fontAlgn="base"/>
            <a:r>
              <a:rPr lang="en-US" sz="3600" cap="all" spc="150" dirty="0">
                <a:latin typeface="+mj-lt"/>
                <a:ea typeface="+mj-ea"/>
                <a:cs typeface="+mj-cs"/>
              </a:rPr>
              <a:t>WITH SIMPLE AI SOLUTION.</a:t>
            </a:r>
          </a:p>
        </p:txBody>
      </p:sp>
      <p:sp>
        <p:nvSpPr>
          <p:cNvPr id="16" name="Date Placeholder 10">
            <a:extLst>
              <a:ext uri="{FF2B5EF4-FFF2-40B4-BE49-F238E27FC236}">
                <a16:creationId xmlns:a16="http://schemas.microsoft.com/office/drawing/2014/main" id="{7B859AFA-A34B-A8A8-221A-2445F7AFA04F}"/>
              </a:ext>
            </a:extLst>
          </p:cNvPr>
          <p:cNvSpPr txBox="1">
            <a:spLocks/>
          </p:cNvSpPr>
          <p:nvPr/>
        </p:nvSpPr>
        <p:spPr>
          <a:xfrm>
            <a:off x="884498" y="65764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rgbClr val="898989"/>
                </a:solidFill>
              </a:rPr>
              <a:t>2023</a:t>
            </a:r>
          </a:p>
        </p:txBody>
      </p:sp>
      <p:sp>
        <p:nvSpPr>
          <p:cNvPr id="17" name="Slide Number Placeholder 12">
            <a:extLst>
              <a:ext uri="{FF2B5EF4-FFF2-40B4-BE49-F238E27FC236}">
                <a16:creationId xmlns:a16="http://schemas.microsoft.com/office/drawing/2014/main" id="{E1C47AEE-7CB2-5C3F-1CB2-E513973C56BF}"/>
              </a:ext>
            </a:extLst>
          </p:cNvPr>
          <p:cNvSpPr txBox="1">
            <a:spLocks/>
          </p:cNvSpPr>
          <p:nvPr/>
        </p:nvSpPr>
        <p:spPr>
          <a:xfrm>
            <a:off x="10915046" y="6576444"/>
            <a:ext cx="542925" cy="365125"/>
          </a:xfrm>
          <a:prstGeom prst="rect">
            <a:avLst/>
          </a:prstGeom>
        </p:spPr>
        <p:txBody>
          <a:bodyPr/>
          <a:lstStyle>
            <a:defPPr>
              <a:defRPr lang="en-US"/>
            </a:defPPr>
            <a:lvl1pPr>
              <a:defRPr sz="900">
                <a:solidFill>
                  <a:srgbClr val="898989"/>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CEABB6-07DC-46E8-9B57-56EC44A396E5}" type="slidenum">
              <a:rPr lang="en-US"/>
              <a:pPr/>
              <a:t>2</a:t>
            </a:fld>
            <a:endParaRPr lang="en-US" dirty="0"/>
          </a:p>
        </p:txBody>
      </p:sp>
    </p:spTree>
    <p:extLst>
      <p:ext uri="{BB962C8B-B14F-4D97-AF65-F5344CB8AC3E}">
        <p14:creationId xmlns:p14="http://schemas.microsoft.com/office/powerpoint/2010/main" val="1642425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838200" y="5509419"/>
            <a:ext cx="4082142" cy="585788"/>
          </a:xfrm>
        </p:spPr>
        <p:txBody>
          <a:bodyPr/>
          <a:lstStyle/>
          <a:p>
            <a:r>
              <a:rPr lang="en-US" dirty="0"/>
              <a:t>PROBLEM</a:t>
            </a:r>
            <a:endParaRPr lang="en-US" dirty="0">
              <a:highlight>
                <a:srgbClr val="FFFF00"/>
              </a:highlight>
            </a:endParaRPr>
          </a:p>
        </p:txBody>
      </p:sp>
      <p:sp>
        <p:nvSpPr>
          <p:cNvPr id="3" name="Content Placeholder 2">
            <a:extLst>
              <a:ext uri="{FF2B5EF4-FFF2-40B4-BE49-F238E27FC236}">
                <a16:creationId xmlns:a16="http://schemas.microsoft.com/office/drawing/2014/main" id="{7D779DE4-CAEA-4617-897E-FEC9A2AC2D6A}"/>
              </a:ext>
            </a:extLst>
          </p:cNvPr>
          <p:cNvSpPr>
            <a:spLocks noGrp="1"/>
          </p:cNvSpPr>
          <p:nvPr>
            <p:ph type="body" sz="quarter" idx="13"/>
          </p:nvPr>
        </p:nvSpPr>
        <p:spPr>
          <a:xfrm>
            <a:off x="148318" y="1481138"/>
            <a:ext cx="2141764" cy="514350"/>
          </a:xfrm>
        </p:spPr>
        <p:txBody>
          <a:bodyPr vert="horz" lIns="91440" tIns="45720" rIns="91440" bIns="45720" rtlCol="0" anchor="ctr">
            <a:noAutofit/>
          </a:bodyPr>
          <a:lstStyle/>
          <a:p>
            <a:r>
              <a:rPr lang="en-CA" b="0" i="0" dirty="0">
                <a:solidFill>
                  <a:srgbClr val="374151"/>
                </a:solidFill>
                <a:effectLst/>
                <a:latin typeface="Söhne"/>
              </a:rPr>
              <a:t>Tight Deadlines &amp; Technical complexity</a:t>
            </a:r>
            <a:endParaRPr lang="en-US" dirty="0"/>
          </a:p>
        </p:txBody>
      </p:sp>
      <p:sp>
        <p:nvSpPr>
          <p:cNvPr id="4" name="Text Placeholder 3">
            <a:extLst>
              <a:ext uri="{FF2B5EF4-FFF2-40B4-BE49-F238E27FC236}">
                <a16:creationId xmlns:a16="http://schemas.microsoft.com/office/drawing/2014/main" id="{F5FF1291-56EB-4A7B-A198-1D91F9ECC5D3}"/>
              </a:ext>
            </a:extLst>
          </p:cNvPr>
          <p:cNvSpPr>
            <a:spLocks noGrp="1"/>
          </p:cNvSpPr>
          <p:nvPr>
            <p:ph type="body" sz="quarter" idx="14"/>
          </p:nvPr>
        </p:nvSpPr>
        <p:spPr>
          <a:xfrm>
            <a:off x="714375" y="2557463"/>
            <a:ext cx="2141764" cy="514350"/>
          </a:xfrm>
        </p:spPr>
        <p:txBody>
          <a:bodyPr/>
          <a:lstStyle/>
          <a:p>
            <a:r>
              <a:rPr lang="en-CA" b="0" i="0" dirty="0">
                <a:solidFill>
                  <a:srgbClr val="374151"/>
                </a:solidFill>
                <a:effectLst/>
                <a:latin typeface="Söhne"/>
              </a:rPr>
              <a:t>Debugging &amp; Troubleshooting</a:t>
            </a:r>
            <a:endParaRPr lang="en-US" dirty="0"/>
          </a:p>
        </p:txBody>
      </p:sp>
      <p:sp>
        <p:nvSpPr>
          <p:cNvPr id="5" name="Text Placeholder 4">
            <a:extLst>
              <a:ext uri="{FF2B5EF4-FFF2-40B4-BE49-F238E27FC236}">
                <a16:creationId xmlns:a16="http://schemas.microsoft.com/office/drawing/2014/main" id="{6184E21C-7534-4FB5-9709-F7D1A11034F3}"/>
              </a:ext>
            </a:extLst>
          </p:cNvPr>
          <p:cNvSpPr>
            <a:spLocks noGrp="1"/>
          </p:cNvSpPr>
          <p:nvPr>
            <p:ph type="body" sz="quarter" idx="15"/>
          </p:nvPr>
        </p:nvSpPr>
        <p:spPr>
          <a:xfrm>
            <a:off x="1320800" y="3633788"/>
            <a:ext cx="2141764" cy="514350"/>
          </a:xfrm>
        </p:spPr>
        <p:txBody>
          <a:bodyPr/>
          <a:lstStyle/>
          <a:p>
            <a:r>
              <a:rPr lang="en-CA" b="0" i="0" dirty="0">
                <a:solidFill>
                  <a:srgbClr val="374151"/>
                </a:solidFill>
                <a:effectLst/>
                <a:latin typeface="Söhne"/>
              </a:rPr>
              <a:t>Testing &amp; Quality Assurance</a:t>
            </a:r>
            <a:endParaRPr lang="en-US" dirty="0"/>
          </a:p>
        </p:txBody>
      </p:sp>
      <p:sp>
        <p:nvSpPr>
          <p:cNvPr id="6" name="Text Placeholder 5">
            <a:extLst>
              <a:ext uri="{FF2B5EF4-FFF2-40B4-BE49-F238E27FC236}">
                <a16:creationId xmlns:a16="http://schemas.microsoft.com/office/drawing/2014/main" id="{5C594564-4FC6-401A-8586-44735EE819EC}"/>
              </a:ext>
            </a:extLst>
          </p:cNvPr>
          <p:cNvSpPr>
            <a:spLocks noGrp="1"/>
          </p:cNvSpPr>
          <p:nvPr>
            <p:ph type="body" sz="quarter" idx="16"/>
          </p:nvPr>
        </p:nvSpPr>
        <p:spPr>
          <a:xfrm>
            <a:off x="1905000" y="4710114"/>
            <a:ext cx="2141764" cy="514350"/>
          </a:xfrm>
        </p:spPr>
        <p:txBody>
          <a:bodyPr/>
          <a:lstStyle/>
          <a:p>
            <a:r>
              <a:rPr lang="en-CA" b="0" i="0" dirty="0">
                <a:solidFill>
                  <a:srgbClr val="374151"/>
                </a:solidFill>
                <a:effectLst/>
                <a:latin typeface="Söhne"/>
              </a:rPr>
              <a:t>Performance Optimization</a:t>
            </a:r>
            <a:endParaRPr lang="en-US" dirty="0"/>
          </a:p>
        </p:txBody>
      </p:sp>
      <p:sp>
        <p:nvSpPr>
          <p:cNvPr id="7" name="Text Placeholder 6">
            <a:extLst>
              <a:ext uri="{FF2B5EF4-FFF2-40B4-BE49-F238E27FC236}">
                <a16:creationId xmlns:a16="http://schemas.microsoft.com/office/drawing/2014/main" id="{D7EB25CA-DA83-483D-AF83-0001BDF2DE2B}"/>
              </a:ext>
            </a:extLst>
          </p:cNvPr>
          <p:cNvSpPr>
            <a:spLocks noGrp="1"/>
          </p:cNvSpPr>
          <p:nvPr>
            <p:ph type="body" sz="quarter" idx="17"/>
          </p:nvPr>
        </p:nvSpPr>
        <p:spPr>
          <a:xfrm>
            <a:off x="4401535" y="1345721"/>
            <a:ext cx="7312839" cy="915304"/>
          </a:xfrm>
        </p:spPr>
        <p:txBody>
          <a:bodyPr>
            <a:noAutofit/>
          </a:bodyPr>
          <a:lstStyle/>
          <a:p>
            <a:pPr algn="just"/>
            <a:r>
              <a:rPr lang="en-US" dirty="0"/>
              <a:t>Complex projects with tight deadlines require developers to have a deep understanding of complex technologies and excellent time management skills. However, these demanding circumstances can put significant pressure on developers, leading to increased stress and the potential for rushed or suboptimal solutions.</a:t>
            </a:r>
          </a:p>
        </p:txBody>
      </p:sp>
      <p:sp>
        <p:nvSpPr>
          <p:cNvPr id="8" name="Text Placeholder 7">
            <a:extLst>
              <a:ext uri="{FF2B5EF4-FFF2-40B4-BE49-F238E27FC236}">
                <a16:creationId xmlns:a16="http://schemas.microsoft.com/office/drawing/2014/main" id="{B46CE8C6-E12D-4A0D-8553-7FFA31941D56}"/>
              </a:ext>
            </a:extLst>
          </p:cNvPr>
          <p:cNvSpPr>
            <a:spLocks noGrp="1"/>
          </p:cNvSpPr>
          <p:nvPr>
            <p:ph type="body" sz="quarter" idx="18"/>
          </p:nvPr>
        </p:nvSpPr>
        <p:spPr>
          <a:xfrm>
            <a:off x="4920343" y="2484013"/>
            <a:ext cx="6794032" cy="827787"/>
          </a:xfrm>
        </p:spPr>
        <p:txBody>
          <a:bodyPr/>
          <a:lstStyle/>
          <a:p>
            <a:pPr algn="just"/>
            <a:r>
              <a:rPr lang="en-US" dirty="0"/>
              <a:t>Identifying and fixing bugs, performance issues, and compatibility problems can be time-consuming and require strong problem-solving skills. Debugging can sometimes be a complex and frustrating process.</a:t>
            </a:r>
          </a:p>
        </p:txBody>
      </p:sp>
      <p:sp>
        <p:nvSpPr>
          <p:cNvPr id="9" name="Text Placeholder 8">
            <a:extLst>
              <a:ext uri="{FF2B5EF4-FFF2-40B4-BE49-F238E27FC236}">
                <a16:creationId xmlns:a16="http://schemas.microsoft.com/office/drawing/2014/main" id="{1C7D5285-85DF-4331-A6FA-1AE847CA47AE}"/>
              </a:ext>
            </a:extLst>
          </p:cNvPr>
          <p:cNvSpPr>
            <a:spLocks noGrp="1"/>
          </p:cNvSpPr>
          <p:nvPr>
            <p:ph type="body" sz="quarter" idx="19"/>
          </p:nvPr>
        </p:nvSpPr>
        <p:spPr>
          <a:xfrm>
            <a:off x="5576937" y="3572943"/>
            <a:ext cx="6137437" cy="575195"/>
          </a:xfrm>
        </p:spPr>
        <p:txBody>
          <a:bodyPr>
            <a:normAutofit/>
          </a:bodyPr>
          <a:lstStyle/>
          <a:p>
            <a:pPr algn="just"/>
            <a:r>
              <a:rPr lang="en-US" dirty="0"/>
              <a:t>Implementing comprehensive testing strategies, including unit tests, integration tests, and end-to-end tests, can be very demanding</a:t>
            </a:r>
          </a:p>
        </p:txBody>
      </p:sp>
      <p:sp>
        <p:nvSpPr>
          <p:cNvPr id="10" name="Text Placeholder 9">
            <a:extLst>
              <a:ext uri="{FF2B5EF4-FFF2-40B4-BE49-F238E27FC236}">
                <a16:creationId xmlns:a16="http://schemas.microsoft.com/office/drawing/2014/main" id="{02D305EF-9A88-496B-BFC1-D589A01EE381}"/>
              </a:ext>
            </a:extLst>
          </p:cNvPr>
          <p:cNvSpPr>
            <a:spLocks noGrp="1"/>
          </p:cNvSpPr>
          <p:nvPr>
            <p:ph type="body" sz="quarter" idx="20"/>
          </p:nvPr>
        </p:nvSpPr>
        <p:spPr>
          <a:xfrm>
            <a:off x="6096000" y="4595830"/>
            <a:ext cx="5539095" cy="1010842"/>
          </a:xfrm>
        </p:spPr>
        <p:txBody>
          <a:bodyPr/>
          <a:lstStyle/>
          <a:p>
            <a:pPr algn="just"/>
            <a:r>
              <a:rPr lang="en-US" dirty="0"/>
              <a:t>Optimizing code and system performance, such as reducing response times and improving scalability, can be complex and require a deep understanding of the application and underlying technologies.</a:t>
            </a:r>
          </a:p>
        </p:txBody>
      </p:sp>
      <p:sp>
        <p:nvSpPr>
          <p:cNvPr id="11" name="Date Placeholder 10">
            <a:extLst>
              <a:ext uri="{FF2B5EF4-FFF2-40B4-BE49-F238E27FC236}">
                <a16:creationId xmlns:a16="http://schemas.microsoft.com/office/drawing/2014/main" id="{40BF6865-7FAE-4B56-A995-ADF1582DCC64}"/>
              </a:ext>
            </a:extLst>
          </p:cNvPr>
          <p:cNvSpPr>
            <a:spLocks noGrp="1"/>
          </p:cNvSpPr>
          <p:nvPr>
            <p:ph type="dt" sz="half" idx="10"/>
          </p:nvPr>
        </p:nvSpPr>
        <p:spPr>
          <a:xfrm>
            <a:off x="838200" y="6356350"/>
            <a:ext cx="2743200" cy="365125"/>
          </a:xfrm>
        </p:spPr>
        <p:txBody>
          <a:bodyPr/>
          <a:lstStyle/>
          <a:p>
            <a:r>
              <a:rPr lang="en-US" dirty="0"/>
              <a:t>2023</a:t>
            </a:r>
          </a:p>
        </p:txBody>
      </p:sp>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12"/>
          </p:nvPr>
        </p:nvSpPr>
        <p:spPr>
          <a:xfrm>
            <a:off x="10810874" y="6356350"/>
            <a:ext cx="542925" cy="365125"/>
          </a:xfrm>
        </p:spPr>
        <p:txBody>
          <a:bodyPr/>
          <a:lstStyle/>
          <a:p>
            <a:fld id="{B5CEABB6-07DC-46E8-9B57-56EC44A396E5}" type="slidenum">
              <a:rPr lang="en-US" smtClean="0"/>
              <a:pPr/>
              <a:t>3</a:t>
            </a:fld>
            <a:endParaRPr lang="en-US" dirty="0"/>
          </a:p>
        </p:txBody>
      </p:sp>
    </p:spTree>
    <p:extLst>
      <p:ext uri="{BB962C8B-B14F-4D97-AF65-F5344CB8AC3E}">
        <p14:creationId xmlns:p14="http://schemas.microsoft.com/office/powerpoint/2010/main" val="3244181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885156" y="892177"/>
            <a:ext cx="8421688" cy="1325563"/>
          </a:xfrm>
        </p:spPr>
        <p:txBody>
          <a:bodyPr/>
          <a:lstStyle/>
          <a:p>
            <a:r>
              <a:rPr lang="en-US" dirty="0"/>
              <a:t>SOLUTION</a:t>
            </a:r>
            <a:endParaRPr lang="en-US" dirty="0">
              <a:highlight>
                <a:srgbClr val="FFFF00"/>
              </a:highlight>
            </a:endParaRPr>
          </a:p>
        </p:txBody>
      </p:sp>
      <p:sp>
        <p:nvSpPr>
          <p:cNvPr id="3" name="Content Placeholder 2">
            <a:extLst>
              <a:ext uri="{FF2B5EF4-FFF2-40B4-BE49-F238E27FC236}">
                <a16:creationId xmlns:a16="http://schemas.microsoft.com/office/drawing/2014/main" id="{D4A2EB3F-4D60-451F-8F45-7D6654D2FCD9}"/>
              </a:ext>
            </a:extLst>
          </p:cNvPr>
          <p:cNvSpPr>
            <a:spLocks noGrp="1"/>
          </p:cNvSpPr>
          <p:nvPr>
            <p:ph type="body" sz="quarter" idx="13"/>
          </p:nvPr>
        </p:nvSpPr>
        <p:spPr>
          <a:xfrm>
            <a:off x="1036067" y="2408893"/>
            <a:ext cx="4031945" cy="368275"/>
          </a:xfrm>
        </p:spPr>
        <p:txBody>
          <a:bodyPr vert="horz" lIns="91440" tIns="45720" rIns="91440" bIns="45720" rtlCol="0">
            <a:normAutofit/>
          </a:bodyPr>
          <a:lstStyle/>
          <a:p>
            <a:pPr algn="l"/>
            <a:r>
              <a:rPr lang="en-CA" cap="all" dirty="0">
                <a:latin typeface="Söhne"/>
                <a:ea typeface="+mn-ea"/>
                <a:cs typeface="+mn-cs"/>
              </a:rPr>
              <a:t>Deadlines &amp; complexity</a:t>
            </a:r>
            <a:endParaRPr lang="en-US" cap="all" dirty="0">
              <a:latin typeface="Söhne"/>
              <a:ea typeface="+mn-ea"/>
              <a:cs typeface="+mn-cs"/>
            </a:endParaRPr>
          </a:p>
        </p:txBody>
      </p:sp>
      <p:sp>
        <p:nvSpPr>
          <p:cNvPr id="4" name="Text Placeholder 3">
            <a:extLst>
              <a:ext uri="{FF2B5EF4-FFF2-40B4-BE49-F238E27FC236}">
                <a16:creationId xmlns:a16="http://schemas.microsoft.com/office/drawing/2014/main" id="{AC1C80FB-53F9-42EE-B1E6-D0F998EC5DFA}"/>
              </a:ext>
            </a:extLst>
          </p:cNvPr>
          <p:cNvSpPr>
            <a:spLocks noGrp="1"/>
          </p:cNvSpPr>
          <p:nvPr>
            <p:ph type="body" sz="quarter" idx="15"/>
          </p:nvPr>
        </p:nvSpPr>
        <p:spPr>
          <a:xfrm>
            <a:off x="1036067" y="2904095"/>
            <a:ext cx="4210187" cy="819186"/>
          </a:xfrm>
        </p:spPr>
        <p:txBody>
          <a:bodyPr>
            <a:noAutofit/>
          </a:bodyPr>
          <a:lstStyle/>
          <a:p>
            <a:pPr algn="l"/>
            <a:r>
              <a:rPr lang="en-US" sz="1600" dirty="0">
                <a:solidFill>
                  <a:srgbClr val="2DAF2E"/>
                </a:solidFill>
              </a:rPr>
              <a:t>Developers can communicate their requirements and instructions through natural language to generate code snippets. ​</a:t>
            </a:r>
          </a:p>
        </p:txBody>
      </p:sp>
      <p:sp>
        <p:nvSpPr>
          <p:cNvPr id="5" name="Text Placeholder 4">
            <a:extLst>
              <a:ext uri="{FF2B5EF4-FFF2-40B4-BE49-F238E27FC236}">
                <a16:creationId xmlns:a16="http://schemas.microsoft.com/office/drawing/2014/main" id="{E81BA2B5-6A90-4204-ABDD-7183FBB03A02}"/>
              </a:ext>
            </a:extLst>
          </p:cNvPr>
          <p:cNvSpPr>
            <a:spLocks noGrp="1"/>
          </p:cNvSpPr>
          <p:nvPr>
            <p:ph type="body" sz="quarter" idx="16"/>
          </p:nvPr>
        </p:nvSpPr>
        <p:spPr>
          <a:xfrm>
            <a:off x="6594239" y="2408893"/>
            <a:ext cx="4359312" cy="449663"/>
          </a:xfrm>
        </p:spPr>
        <p:txBody>
          <a:bodyPr vert="horz" lIns="91440" tIns="45720" rIns="91440" bIns="45720" rtlCol="0">
            <a:noAutofit/>
          </a:bodyPr>
          <a:lstStyle/>
          <a:p>
            <a:pPr algn="r"/>
            <a:r>
              <a:rPr lang="en-CA" cap="all" dirty="0">
                <a:latin typeface="Söhne"/>
                <a:ea typeface="+mn-ea"/>
                <a:cs typeface="+mn-cs"/>
              </a:rPr>
              <a:t>Debugging &amp; Troubleshooting</a:t>
            </a:r>
            <a:endParaRPr lang="en-US" cap="all" dirty="0">
              <a:latin typeface="Söhne"/>
              <a:ea typeface="+mn-ea"/>
              <a:cs typeface="+mn-cs"/>
            </a:endParaRPr>
          </a:p>
        </p:txBody>
      </p:sp>
      <p:sp>
        <p:nvSpPr>
          <p:cNvPr id="6" name="Text Placeholder 5">
            <a:extLst>
              <a:ext uri="{FF2B5EF4-FFF2-40B4-BE49-F238E27FC236}">
                <a16:creationId xmlns:a16="http://schemas.microsoft.com/office/drawing/2014/main" id="{7E7D4C34-22A0-4D54-A07D-E1E9A11463E5}"/>
              </a:ext>
            </a:extLst>
          </p:cNvPr>
          <p:cNvSpPr>
            <a:spLocks noGrp="1"/>
          </p:cNvSpPr>
          <p:nvPr>
            <p:ph type="body" sz="quarter" idx="17"/>
          </p:nvPr>
        </p:nvSpPr>
        <p:spPr>
          <a:xfrm>
            <a:off x="6594239" y="2883361"/>
            <a:ext cx="4359312" cy="661143"/>
          </a:xfrm>
        </p:spPr>
        <p:txBody>
          <a:bodyPr>
            <a:noAutofit/>
          </a:bodyPr>
          <a:lstStyle/>
          <a:p>
            <a:pPr algn="just">
              <a:lnSpc>
                <a:spcPct val="110000"/>
              </a:lnSpc>
            </a:pPr>
            <a:r>
              <a:rPr lang="en-US" sz="1600" dirty="0">
                <a:solidFill>
                  <a:srgbClr val="2DAF2E"/>
                </a:solidFill>
              </a:rPr>
              <a:t>iBrain.codes can help with debugging tasks, assisting with identifying and resolving issues in code.​</a:t>
            </a:r>
          </a:p>
        </p:txBody>
      </p:sp>
      <p:sp>
        <p:nvSpPr>
          <p:cNvPr id="7" name="Text Placeholder 6">
            <a:extLst>
              <a:ext uri="{FF2B5EF4-FFF2-40B4-BE49-F238E27FC236}">
                <a16:creationId xmlns:a16="http://schemas.microsoft.com/office/drawing/2014/main" id="{301D392D-FB66-47A0-B628-5ADE822A2CFF}"/>
              </a:ext>
            </a:extLst>
          </p:cNvPr>
          <p:cNvSpPr>
            <a:spLocks noGrp="1"/>
          </p:cNvSpPr>
          <p:nvPr>
            <p:ph type="body" sz="quarter" idx="18"/>
          </p:nvPr>
        </p:nvSpPr>
        <p:spPr>
          <a:xfrm>
            <a:off x="1036068" y="4282483"/>
            <a:ext cx="4114800" cy="365125"/>
          </a:xfrm>
        </p:spPr>
        <p:txBody>
          <a:bodyPr vert="horz" lIns="91440" tIns="45720" rIns="91440" bIns="45720" rtlCol="0">
            <a:noAutofit/>
          </a:bodyPr>
          <a:lstStyle/>
          <a:p>
            <a:r>
              <a:rPr lang="en-CA" cap="all" dirty="0">
                <a:latin typeface="Söhne"/>
                <a:ea typeface="+mn-ea"/>
                <a:cs typeface="+mn-cs"/>
              </a:rPr>
              <a:t>Testing &amp; Quality Assurance</a:t>
            </a:r>
            <a:endParaRPr lang="en-US" cap="all" dirty="0">
              <a:latin typeface="Söhne"/>
              <a:ea typeface="+mn-ea"/>
              <a:cs typeface="+mn-cs"/>
            </a:endParaRPr>
          </a:p>
        </p:txBody>
      </p:sp>
      <p:sp>
        <p:nvSpPr>
          <p:cNvPr id="8" name="Text Placeholder 7">
            <a:extLst>
              <a:ext uri="{FF2B5EF4-FFF2-40B4-BE49-F238E27FC236}">
                <a16:creationId xmlns:a16="http://schemas.microsoft.com/office/drawing/2014/main" id="{51C26CE0-2506-4B44-A26F-C12BFA5B18B5}"/>
              </a:ext>
            </a:extLst>
          </p:cNvPr>
          <p:cNvSpPr>
            <a:spLocks noGrp="1"/>
          </p:cNvSpPr>
          <p:nvPr>
            <p:ph type="body" sz="quarter" idx="19"/>
          </p:nvPr>
        </p:nvSpPr>
        <p:spPr>
          <a:xfrm>
            <a:off x="1036067" y="4826656"/>
            <a:ext cx="4031944" cy="817796"/>
          </a:xfrm>
        </p:spPr>
        <p:txBody>
          <a:bodyPr vert="horz" lIns="91440" tIns="45720" rIns="91440" bIns="45720" rtlCol="0">
            <a:noAutofit/>
          </a:bodyPr>
          <a:lstStyle/>
          <a:p>
            <a:pPr algn="just"/>
            <a:r>
              <a:rPr lang="en-US" sz="1600" dirty="0">
                <a:solidFill>
                  <a:srgbClr val="2DAF2E"/>
                </a:solidFill>
              </a:rPr>
              <a:t>The tool can also assist with testing, generating test cases and ensuring that code is functioning as intended. </a:t>
            </a:r>
          </a:p>
        </p:txBody>
      </p:sp>
      <p:sp>
        <p:nvSpPr>
          <p:cNvPr id="9" name="Text Placeholder 8">
            <a:extLst>
              <a:ext uri="{FF2B5EF4-FFF2-40B4-BE49-F238E27FC236}">
                <a16:creationId xmlns:a16="http://schemas.microsoft.com/office/drawing/2014/main" id="{868F40F8-BF35-45E9-B3DD-5436362D746E}"/>
              </a:ext>
            </a:extLst>
          </p:cNvPr>
          <p:cNvSpPr>
            <a:spLocks noGrp="1"/>
          </p:cNvSpPr>
          <p:nvPr>
            <p:ph type="body" sz="quarter" idx="23"/>
          </p:nvPr>
        </p:nvSpPr>
        <p:spPr>
          <a:xfrm>
            <a:off x="6594239" y="4282483"/>
            <a:ext cx="4031945" cy="365125"/>
          </a:xfrm>
        </p:spPr>
        <p:txBody>
          <a:bodyPr vert="horz" lIns="91440" tIns="45720" rIns="91440" bIns="45720" rtlCol="0">
            <a:noAutofit/>
          </a:bodyPr>
          <a:lstStyle/>
          <a:p>
            <a:r>
              <a:rPr lang="en-CA" cap="all" dirty="0">
                <a:latin typeface="Söhne"/>
                <a:ea typeface="+mn-ea"/>
                <a:cs typeface="+mn-cs"/>
              </a:rPr>
              <a:t>Performance Optimization</a:t>
            </a:r>
            <a:endParaRPr lang="en-US" cap="all" dirty="0">
              <a:latin typeface="Söhne"/>
              <a:ea typeface="+mn-ea"/>
              <a:cs typeface="+mn-cs"/>
            </a:endParaRPr>
          </a:p>
        </p:txBody>
      </p:sp>
      <p:sp>
        <p:nvSpPr>
          <p:cNvPr id="10" name="Text Placeholder 9">
            <a:extLst>
              <a:ext uri="{FF2B5EF4-FFF2-40B4-BE49-F238E27FC236}">
                <a16:creationId xmlns:a16="http://schemas.microsoft.com/office/drawing/2014/main" id="{7F39C97C-2DDC-4706-B96C-B02FAE53A426}"/>
              </a:ext>
            </a:extLst>
          </p:cNvPr>
          <p:cNvSpPr>
            <a:spLocks noGrp="1"/>
          </p:cNvSpPr>
          <p:nvPr>
            <p:ph type="body" sz="quarter" idx="24"/>
          </p:nvPr>
        </p:nvSpPr>
        <p:spPr>
          <a:xfrm>
            <a:off x="6594239" y="4826656"/>
            <a:ext cx="4240016" cy="1057308"/>
          </a:xfrm>
        </p:spPr>
        <p:txBody>
          <a:bodyPr vert="horz" lIns="91440" tIns="45720" rIns="91440" bIns="45720" rtlCol="0">
            <a:normAutofit/>
          </a:bodyPr>
          <a:lstStyle/>
          <a:p>
            <a:pPr algn="just"/>
            <a:r>
              <a:rPr lang="en-US" sz="1600" dirty="0">
                <a:solidFill>
                  <a:srgbClr val="2DAF2E"/>
                </a:solidFill>
              </a:rPr>
              <a:t>The tool can assist with optimizing code, suggesting improvements or identifying areas that could be optimized.</a:t>
            </a:r>
          </a:p>
        </p:txBody>
      </p:sp>
      <p:sp>
        <p:nvSpPr>
          <p:cNvPr id="80" name="Date Placeholder 79">
            <a:extLst>
              <a:ext uri="{FF2B5EF4-FFF2-40B4-BE49-F238E27FC236}">
                <a16:creationId xmlns:a16="http://schemas.microsoft.com/office/drawing/2014/main" id="{BC1F9D86-85D8-4FD0-B0D3-47D778722782}"/>
              </a:ext>
            </a:extLst>
          </p:cNvPr>
          <p:cNvSpPr>
            <a:spLocks noGrp="1"/>
          </p:cNvSpPr>
          <p:nvPr>
            <p:ph type="dt" sz="half" idx="20"/>
          </p:nvPr>
        </p:nvSpPr>
        <p:spPr>
          <a:xfrm>
            <a:off x="838200" y="6356350"/>
            <a:ext cx="2743200" cy="365125"/>
          </a:xfrm>
        </p:spPr>
        <p:txBody>
          <a:bodyPr/>
          <a:lstStyle/>
          <a:p>
            <a:r>
              <a:rPr lang="en-US" dirty="0"/>
              <a:t>2023</a:t>
            </a:r>
          </a:p>
        </p:txBody>
      </p:sp>
      <p:sp>
        <p:nvSpPr>
          <p:cNvPr id="82" name="Slide Number Placeholder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a:lstStyle/>
          <a:p>
            <a:fld id="{B5CEABB6-07DC-46E8-9B57-56EC44A396E5}" type="slidenum">
              <a:rPr lang="en-US" smtClean="0"/>
              <a:pPr/>
              <a:t>4</a:t>
            </a:fld>
            <a:endParaRPr lang="en-US" dirty="0"/>
          </a:p>
        </p:txBody>
      </p:sp>
      <p:pic>
        <p:nvPicPr>
          <p:cNvPr id="2050" name="Picture 2">
            <a:extLst>
              <a:ext uri="{FF2B5EF4-FFF2-40B4-BE49-F238E27FC236}">
                <a16:creationId xmlns:a16="http://schemas.microsoft.com/office/drawing/2014/main" id="{EC7C7D37-62CC-F180-3B19-918DF0F50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6844" y="24892"/>
            <a:ext cx="1896151" cy="1966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92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Virtual Assistant Images - Free Download on Freepik">
            <a:extLst>
              <a:ext uri="{FF2B5EF4-FFF2-40B4-BE49-F238E27FC236}">
                <a16:creationId xmlns:a16="http://schemas.microsoft.com/office/drawing/2014/main" id="{BCD9B114-CD6A-4D34-1E21-F6B0D9BC12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0906" y="1389891"/>
            <a:ext cx="5149021" cy="51490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5920169" y="1152771"/>
            <a:ext cx="5431971" cy="846301"/>
          </a:xfrm>
        </p:spPr>
        <p:txBody>
          <a:bodyPr/>
          <a:lstStyle/>
          <a:p>
            <a:r>
              <a:rPr lang="en-ZA" dirty="0"/>
              <a:t>How it works</a:t>
            </a:r>
          </a:p>
        </p:txBody>
      </p:sp>
      <p:sp>
        <p:nvSpPr>
          <p:cNvPr id="32" name="Date Placeholder 31">
            <a:extLst>
              <a:ext uri="{FF2B5EF4-FFF2-40B4-BE49-F238E27FC236}">
                <a16:creationId xmlns:a16="http://schemas.microsoft.com/office/drawing/2014/main" id="{D5DB19F8-B538-4965-BA90-ED372B99F5DC}"/>
              </a:ext>
            </a:extLst>
          </p:cNvPr>
          <p:cNvSpPr>
            <a:spLocks noGrp="1"/>
          </p:cNvSpPr>
          <p:nvPr>
            <p:ph type="dt" sz="half" idx="20"/>
          </p:nvPr>
        </p:nvSpPr>
        <p:spPr>
          <a:xfrm>
            <a:off x="5919680" y="6356350"/>
            <a:ext cx="947516" cy="365125"/>
          </a:xfrm>
        </p:spPr>
        <p:txBody>
          <a:bodyPr/>
          <a:lstStyle/>
          <a:p>
            <a:r>
              <a:rPr lang="en-US" dirty="0"/>
              <a:t>2023</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ZA" smtClean="0"/>
              <a:pPr/>
              <a:t>5</a:t>
            </a:fld>
            <a:endParaRPr lang="en-ZA" dirty="0"/>
          </a:p>
        </p:txBody>
      </p:sp>
      <p:sp>
        <p:nvSpPr>
          <p:cNvPr id="31" name="TextBox 30">
            <a:extLst>
              <a:ext uri="{FF2B5EF4-FFF2-40B4-BE49-F238E27FC236}">
                <a16:creationId xmlns:a16="http://schemas.microsoft.com/office/drawing/2014/main" id="{F9AB94DC-6E4E-FFA1-B7C9-0AA9DCEF8C5F}"/>
              </a:ext>
            </a:extLst>
          </p:cNvPr>
          <p:cNvSpPr txBox="1"/>
          <p:nvPr/>
        </p:nvSpPr>
        <p:spPr>
          <a:xfrm>
            <a:off x="424872" y="482900"/>
            <a:ext cx="3048000" cy="2031325"/>
          </a:xfrm>
          <a:prstGeom prst="rect">
            <a:avLst/>
          </a:prstGeom>
          <a:noFill/>
        </p:spPr>
        <p:txBody>
          <a:bodyPr wrap="square">
            <a:spAutoFit/>
          </a:bodyPr>
          <a:lstStyle/>
          <a:p>
            <a:pPr algn="just"/>
            <a:r>
              <a:rPr lang="en-US" dirty="0"/>
              <a:t>"Our product combines the power of Large Language Models with advanced voice technology, unlocking the full potential of software development in a seamless and unprecedented manner."</a:t>
            </a:r>
            <a:endParaRPr lang="en-CA" dirty="0"/>
          </a:p>
        </p:txBody>
      </p:sp>
    </p:spTree>
    <p:extLst>
      <p:ext uri="{BB962C8B-B14F-4D97-AF65-F5344CB8AC3E}">
        <p14:creationId xmlns:p14="http://schemas.microsoft.com/office/powerpoint/2010/main" val="2069393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032605" y="953200"/>
            <a:ext cx="8126791" cy="7334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a:solidFill>
                  <a:schemeClr val="bg2">
                    <a:lumMod val="25000"/>
                  </a:schemeClr>
                </a:solidFill>
                <a:latin typeface="Poppins SemiBold" panose="02000000000000000000" pitchFamily="2" charset="0"/>
                <a:ea typeface="Karla" pitchFamily="2" charset="0"/>
                <a:cs typeface="Poppins SemiBold" panose="02000000000000000000" pitchFamily="2" charset="0"/>
              </a:rPr>
              <a:t> BUSINESS MODEL</a:t>
            </a:r>
            <a:endParaRPr lang="ru-RU" dirty="0">
              <a:solidFill>
                <a:schemeClr val="bg2">
                  <a:lumMod val="25000"/>
                </a:schemeClr>
              </a:solidFill>
              <a:ea typeface="Karla" pitchFamily="2" charset="0"/>
              <a:cs typeface="Poppins SemiBold" panose="02000000000000000000" pitchFamily="2" charset="0"/>
            </a:endParaRPr>
          </a:p>
        </p:txBody>
      </p:sp>
      <p:sp>
        <p:nvSpPr>
          <p:cNvPr id="4" name="Подзаголовок 2"/>
          <p:cNvSpPr txBox="1">
            <a:spLocks/>
          </p:cNvSpPr>
          <p:nvPr/>
        </p:nvSpPr>
        <p:spPr>
          <a:xfrm>
            <a:off x="4118251" y="679988"/>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lumMod val="75000"/>
                  </a:schemeClr>
                </a:solidFill>
                <a:latin typeface="Poppins SemiBold" panose="02000000000000000000" pitchFamily="2" charset="0"/>
                <a:ea typeface="Linux Libertine" panose="02000503000000000000" pitchFamily="2" charset="0"/>
                <a:cs typeface="Poppins SemiBold" panose="02000000000000000000" pitchFamily="2" charset="0"/>
              </a:rPr>
              <a:t>#</a:t>
            </a:r>
            <a:r>
              <a:rPr lang="en-US" sz="2000" i="1" dirty="0">
                <a:solidFill>
                  <a:schemeClr val="bg1">
                    <a:lumMod val="75000"/>
                  </a:schemeClr>
                </a:solidFill>
                <a:latin typeface="FontAwesome" pitchFamily="2" charset="0"/>
                <a:ea typeface="Linux Libertine" panose="02000503000000000000" pitchFamily="2" charset="0"/>
                <a:cs typeface="Linux Libertine" panose="02000503000000000000" pitchFamily="2" charset="0"/>
              </a:rPr>
              <a:t> </a:t>
            </a:r>
            <a:r>
              <a:rPr lang="en-US" sz="1600" i="1" dirty="0">
                <a:solidFill>
                  <a:schemeClr val="bg1">
                    <a:lumMod val="75000"/>
                  </a:schemeClr>
                </a:solidFill>
                <a:latin typeface="Adobe Caslon Pro" panose="0205050205050A020403" pitchFamily="18" charset="0"/>
                <a:ea typeface="Linux Libertine" panose="02000503000000000000" pitchFamily="2" charset="0"/>
                <a:cs typeface="Linux Libertine" panose="02000503000000000000" pitchFamily="2" charset="0"/>
              </a:rPr>
              <a:t>Service Section</a:t>
            </a:r>
            <a:endParaRPr lang="ru-RU" sz="1600" i="1" dirty="0">
              <a:solidFill>
                <a:schemeClr val="bg1">
                  <a:lumMod val="75000"/>
                </a:schemeClr>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5" name="Прямоугольник 4"/>
          <p:cNvSpPr/>
          <p:nvPr/>
        </p:nvSpPr>
        <p:spPr>
          <a:xfrm>
            <a:off x="1581150" y="2867310"/>
            <a:ext cx="2571750" cy="3124200"/>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4810125" y="2867310"/>
            <a:ext cx="2571750" cy="3124200"/>
          </a:xfrm>
          <a:prstGeom prst="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8039100" y="2867310"/>
            <a:ext cx="2571750" cy="3124200"/>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ru-RU" dirty="0"/>
          </a:p>
        </p:txBody>
      </p:sp>
      <p:sp>
        <p:nvSpPr>
          <p:cNvPr id="8" name="Текст 11"/>
          <p:cNvSpPr txBox="1">
            <a:spLocks/>
          </p:cNvSpPr>
          <p:nvPr/>
        </p:nvSpPr>
        <p:spPr>
          <a:xfrm>
            <a:off x="1945140" y="3385865"/>
            <a:ext cx="1843769" cy="11733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latin typeface="Poppins SemiBold" panose="02000000000000000000" pitchFamily="2" charset="0"/>
                <a:cs typeface="Poppins SemiBold" panose="02000000000000000000" pitchFamily="2" charset="0"/>
              </a:rPr>
              <a:t>BASIC</a:t>
            </a:r>
          </a:p>
          <a:p>
            <a:pPr marL="0" indent="0" algn="ctr">
              <a:lnSpc>
                <a:spcPts val="1800"/>
              </a:lnSpc>
              <a:buFont typeface="Arial" panose="020B0604020202020204" pitchFamily="34" charset="0"/>
              <a:buNone/>
            </a:pPr>
            <a:r>
              <a:rPr lang="en-US" sz="1100" dirty="0">
                <a:solidFill>
                  <a:schemeClr val="bg1">
                    <a:lumMod val="65000"/>
                  </a:schemeClr>
                </a:solidFill>
                <a:latin typeface="Poppins" panose="02000000000000000000" pitchFamily="2" charset="0"/>
                <a:ea typeface="Karla" pitchFamily="2" charset="0"/>
                <a:cs typeface="Poppins" panose="02000000000000000000" pitchFamily="2" charset="0"/>
              </a:rPr>
              <a:t>Code by intention</a:t>
            </a:r>
            <a:endParaRPr lang="en-US" sz="1100" b="1" dirty="0">
              <a:latin typeface="Poppins" panose="02000000000000000000" pitchFamily="2" charset="0"/>
              <a:cs typeface="Poppins" panose="02000000000000000000" pitchFamily="2" charset="0"/>
            </a:endParaRPr>
          </a:p>
        </p:txBody>
      </p:sp>
      <p:sp>
        <p:nvSpPr>
          <p:cNvPr id="9" name="Текст 11"/>
          <p:cNvSpPr txBox="1">
            <a:spLocks/>
          </p:cNvSpPr>
          <p:nvPr/>
        </p:nvSpPr>
        <p:spPr>
          <a:xfrm>
            <a:off x="1945140" y="5079058"/>
            <a:ext cx="1843769" cy="38571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bg2">
                    <a:lumMod val="10000"/>
                  </a:schemeClr>
                </a:solidFill>
                <a:latin typeface="Lato Heavy" panose="020F0502020204030203" pitchFamily="34" charset="0"/>
                <a:ea typeface="Lato Heavy" panose="020F0502020204030203" pitchFamily="34" charset="0"/>
                <a:cs typeface="Lato Heavy" panose="020F0502020204030203" pitchFamily="34" charset="0"/>
              </a:rPr>
              <a:t>$9.99</a:t>
            </a:r>
            <a:endParaRPr lang="en-US" b="1" dirty="0">
              <a:solidFill>
                <a:schemeClr val="bg2">
                  <a:lumMod val="10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Текст 11"/>
          <p:cNvSpPr txBox="1">
            <a:spLocks/>
          </p:cNvSpPr>
          <p:nvPr/>
        </p:nvSpPr>
        <p:spPr>
          <a:xfrm>
            <a:off x="1945140" y="5631009"/>
            <a:ext cx="1843769" cy="3857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dirty="0">
                <a:solidFill>
                  <a:schemeClr val="bg1">
                    <a:lumMod val="75000"/>
                  </a:schemeClr>
                </a:solidFill>
                <a:latin typeface="Poppins" panose="02000000000000000000" pitchFamily="2" charset="0"/>
                <a:cs typeface="Poppins" panose="02000000000000000000" pitchFamily="2" charset="0"/>
              </a:rPr>
              <a:t>MONTHLY FEE</a:t>
            </a:r>
            <a:endParaRPr lang="en-US" sz="1000" dirty="0">
              <a:solidFill>
                <a:schemeClr val="bg1">
                  <a:lumMod val="75000"/>
                </a:schemeClr>
              </a:solidFill>
              <a:latin typeface="Poppins" panose="02000000000000000000" pitchFamily="2" charset="0"/>
              <a:cs typeface="Poppins" panose="02000000000000000000" pitchFamily="2" charset="0"/>
            </a:endParaRPr>
          </a:p>
        </p:txBody>
      </p:sp>
      <p:cxnSp>
        <p:nvCxnSpPr>
          <p:cNvPr id="12" name="Прямая соединительная линия 11"/>
          <p:cNvCxnSpPr/>
          <p:nvPr/>
        </p:nvCxnSpPr>
        <p:spPr>
          <a:xfrm>
            <a:off x="1581150" y="4920724"/>
            <a:ext cx="2571750"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Текст 11"/>
          <p:cNvSpPr txBox="1">
            <a:spLocks/>
          </p:cNvSpPr>
          <p:nvPr/>
        </p:nvSpPr>
        <p:spPr>
          <a:xfrm>
            <a:off x="5180375" y="3360652"/>
            <a:ext cx="1843769" cy="11733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solidFill>
                  <a:schemeClr val="bg1"/>
                </a:solidFill>
                <a:latin typeface="Poppins SemiBold" panose="02000000000000000000" pitchFamily="2" charset="0"/>
                <a:cs typeface="Poppins SemiBold" panose="02000000000000000000" pitchFamily="2" charset="0"/>
              </a:rPr>
              <a:t>BUSSINESS</a:t>
            </a:r>
          </a:p>
          <a:p>
            <a:pPr marL="0" indent="0" algn="ctr">
              <a:lnSpc>
                <a:spcPts val="1800"/>
              </a:lnSpc>
              <a:buFont typeface="Arial" panose="020B0604020202020204" pitchFamily="34" charset="0"/>
              <a:buNone/>
            </a:pPr>
            <a:r>
              <a:rPr lang="en-US" sz="1100" dirty="0">
                <a:solidFill>
                  <a:schemeClr val="bg1"/>
                </a:solidFill>
                <a:latin typeface="Poppins" panose="02000000000000000000" pitchFamily="2" charset="0"/>
                <a:ea typeface="Karla" pitchFamily="2" charset="0"/>
                <a:cs typeface="Poppins" panose="02000000000000000000" pitchFamily="2" charset="0"/>
              </a:rPr>
              <a:t>Code by intention Explain  &amp; Debug</a:t>
            </a:r>
          </a:p>
          <a:p>
            <a:pPr marL="0" indent="0" algn="ctr">
              <a:lnSpc>
                <a:spcPts val="1800"/>
              </a:lnSpc>
              <a:buFont typeface="Arial" panose="020B0604020202020204" pitchFamily="34" charset="0"/>
              <a:buNone/>
            </a:pPr>
            <a:endParaRPr lang="en-US" sz="1100" dirty="0">
              <a:solidFill>
                <a:schemeClr val="bg1"/>
              </a:solidFill>
              <a:latin typeface="Poppins" panose="02000000000000000000" pitchFamily="2" charset="0"/>
              <a:ea typeface="Karla" pitchFamily="2" charset="0"/>
              <a:cs typeface="Poppins" panose="02000000000000000000" pitchFamily="2" charset="0"/>
            </a:endParaRPr>
          </a:p>
          <a:p>
            <a:pPr marL="0" indent="0" algn="ctr">
              <a:lnSpc>
                <a:spcPts val="1800"/>
              </a:lnSpc>
              <a:buFont typeface="Arial" panose="020B0604020202020204" pitchFamily="34" charset="0"/>
              <a:buNone/>
            </a:pPr>
            <a:endParaRPr lang="en-US" sz="1100" b="1" dirty="0">
              <a:solidFill>
                <a:schemeClr val="bg1"/>
              </a:solidFill>
              <a:latin typeface="Poppins" panose="02000000000000000000" pitchFamily="2" charset="0"/>
              <a:cs typeface="Poppins" panose="02000000000000000000" pitchFamily="2" charset="0"/>
            </a:endParaRPr>
          </a:p>
        </p:txBody>
      </p:sp>
      <p:sp>
        <p:nvSpPr>
          <p:cNvPr id="14" name="Текст 11"/>
          <p:cNvSpPr txBox="1">
            <a:spLocks/>
          </p:cNvSpPr>
          <p:nvPr/>
        </p:nvSpPr>
        <p:spPr>
          <a:xfrm>
            <a:off x="5180375" y="5053845"/>
            <a:ext cx="1843769" cy="3857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bg1"/>
                </a:solidFill>
                <a:latin typeface="Lato Heavy" panose="020F0502020204030203" pitchFamily="34" charset="0"/>
                <a:ea typeface="Lato Heavy" panose="020F0502020204030203" pitchFamily="34" charset="0"/>
                <a:cs typeface="Lato Heavy" panose="020F0502020204030203" pitchFamily="34" charset="0"/>
              </a:rPr>
              <a:t>$29.99</a:t>
            </a:r>
            <a:endParaRPr lang="en-US" b="1"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5" name="Текст 11"/>
          <p:cNvSpPr txBox="1">
            <a:spLocks/>
          </p:cNvSpPr>
          <p:nvPr/>
        </p:nvSpPr>
        <p:spPr>
          <a:xfrm>
            <a:off x="5180375" y="5605796"/>
            <a:ext cx="1843769" cy="3857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dirty="0">
                <a:solidFill>
                  <a:schemeClr val="bg1"/>
                </a:solidFill>
                <a:latin typeface="Poppins" panose="02000000000000000000" pitchFamily="2" charset="0"/>
                <a:cs typeface="Poppins" panose="02000000000000000000" pitchFamily="2" charset="0"/>
              </a:rPr>
              <a:t>MONTHLY FEE</a:t>
            </a:r>
            <a:endParaRPr lang="en-US" sz="1000" dirty="0">
              <a:solidFill>
                <a:schemeClr val="bg1"/>
              </a:solidFill>
              <a:latin typeface="Poppins" panose="02000000000000000000" pitchFamily="2" charset="0"/>
              <a:cs typeface="Poppins" panose="02000000000000000000" pitchFamily="2" charset="0"/>
            </a:endParaRPr>
          </a:p>
        </p:txBody>
      </p:sp>
      <p:sp>
        <p:nvSpPr>
          <p:cNvPr id="16" name="Текст 11"/>
          <p:cNvSpPr txBox="1">
            <a:spLocks/>
          </p:cNvSpPr>
          <p:nvPr/>
        </p:nvSpPr>
        <p:spPr>
          <a:xfrm>
            <a:off x="8428672" y="3385865"/>
            <a:ext cx="1843769" cy="11733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latin typeface="Poppins SemiBold" panose="02000000000000000000" pitchFamily="2" charset="0"/>
                <a:cs typeface="Poppins SemiBold" panose="02000000000000000000" pitchFamily="2" charset="0"/>
              </a:rPr>
              <a:t>PREMIUM</a:t>
            </a:r>
          </a:p>
          <a:p>
            <a:pPr marL="0" indent="0" algn="ctr">
              <a:lnSpc>
                <a:spcPts val="1800"/>
              </a:lnSpc>
              <a:buFont typeface="Arial" panose="020B0604020202020204" pitchFamily="34" charset="0"/>
              <a:buNone/>
            </a:pPr>
            <a:r>
              <a:rPr lang="en-US" sz="1100" dirty="0">
                <a:solidFill>
                  <a:schemeClr val="bg1">
                    <a:lumMod val="65000"/>
                  </a:schemeClr>
                </a:solidFill>
                <a:latin typeface="Poppins" panose="02000000000000000000" pitchFamily="2" charset="0"/>
                <a:ea typeface="Karla" pitchFamily="2" charset="0"/>
                <a:cs typeface="Poppins" panose="02000000000000000000" pitchFamily="2" charset="0"/>
              </a:rPr>
              <a:t>All features</a:t>
            </a:r>
            <a:endParaRPr lang="en-US" sz="1100" b="1" dirty="0">
              <a:latin typeface="Poppins" panose="02000000000000000000" pitchFamily="2" charset="0"/>
              <a:cs typeface="Poppins" panose="02000000000000000000" pitchFamily="2" charset="0"/>
            </a:endParaRPr>
          </a:p>
        </p:txBody>
      </p:sp>
      <p:sp>
        <p:nvSpPr>
          <p:cNvPr id="17" name="Текст 11"/>
          <p:cNvSpPr txBox="1">
            <a:spLocks/>
          </p:cNvSpPr>
          <p:nvPr/>
        </p:nvSpPr>
        <p:spPr>
          <a:xfrm>
            <a:off x="8428672" y="5079058"/>
            <a:ext cx="1843769" cy="3857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bg2">
                    <a:lumMod val="10000"/>
                  </a:schemeClr>
                </a:solidFill>
                <a:latin typeface="Lato Heavy" panose="020F0502020204030203" pitchFamily="34" charset="0"/>
                <a:ea typeface="Lato Heavy" panose="020F0502020204030203" pitchFamily="34" charset="0"/>
                <a:cs typeface="Lato Heavy" panose="020F0502020204030203" pitchFamily="34" charset="0"/>
              </a:rPr>
              <a:t>$59.99</a:t>
            </a:r>
            <a:endParaRPr lang="en-US" b="1" dirty="0">
              <a:solidFill>
                <a:schemeClr val="bg2">
                  <a:lumMod val="10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8" name="Текст 11"/>
          <p:cNvSpPr txBox="1">
            <a:spLocks/>
          </p:cNvSpPr>
          <p:nvPr/>
        </p:nvSpPr>
        <p:spPr>
          <a:xfrm>
            <a:off x="8428672" y="5631009"/>
            <a:ext cx="1843769" cy="3857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dirty="0">
                <a:solidFill>
                  <a:schemeClr val="bg1">
                    <a:lumMod val="75000"/>
                  </a:schemeClr>
                </a:solidFill>
                <a:latin typeface="Poppins" panose="02000000000000000000" pitchFamily="2" charset="0"/>
                <a:cs typeface="Poppins" panose="02000000000000000000" pitchFamily="2" charset="0"/>
              </a:rPr>
              <a:t>MONTHLY FEE</a:t>
            </a:r>
            <a:endParaRPr lang="en-US" sz="1000" dirty="0">
              <a:solidFill>
                <a:schemeClr val="bg1">
                  <a:lumMod val="75000"/>
                </a:schemeClr>
              </a:solidFill>
              <a:latin typeface="Poppins" panose="02000000000000000000" pitchFamily="2" charset="0"/>
              <a:cs typeface="Poppins" panose="02000000000000000000" pitchFamily="2" charset="0"/>
            </a:endParaRPr>
          </a:p>
        </p:txBody>
      </p:sp>
      <p:cxnSp>
        <p:nvCxnSpPr>
          <p:cNvPr id="19" name="Прямая соединительная линия 18"/>
          <p:cNvCxnSpPr/>
          <p:nvPr/>
        </p:nvCxnSpPr>
        <p:spPr>
          <a:xfrm>
            <a:off x="4810125" y="4920724"/>
            <a:ext cx="2571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8039100" y="4920724"/>
            <a:ext cx="2571750"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2975811" y="1622122"/>
            <a:ext cx="6240379" cy="919995"/>
          </a:xfrm>
          <a:prstGeom prst="rect">
            <a:avLst/>
          </a:prstGeom>
        </p:spPr>
        <p:txBody>
          <a:bodyPr wrap="square">
            <a:spAutoFit/>
          </a:bodyPr>
          <a:lstStyle/>
          <a:p>
            <a:pPr algn="ctr">
              <a:lnSpc>
                <a:spcPts val="1800"/>
              </a:lnSpc>
              <a:spcBef>
                <a:spcPts val="1200"/>
              </a:spcBef>
            </a:pPr>
            <a:r>
              <a:rPr lang="en-US" sz="1200" dirty="0">
                <a:solidFill>
                  <a:srgbClr val="374151"/>
                </a:solidFill>
                <a:latin typeface="Söhne"/>
              </a:rPr>
              <a:t>Offer a subscription-based model targeting individual developers or development teams.</a:t>
            </a:r>
          </a:p>
          <a:p>
            <a:pPr algn="ctr">
              <a:lnSpc>
                <a:spcPts val="1800"/>
              </a:lnSpc>
              <a:spcBef>
                <a:spcPts val="1200"/>
              </a:spcBef>
            </a:pPr>
            <a:r>
              <a:rPr lang="en-US" sz="1200" dirty="0">
                <a:solidFill>
                  <a:srgbClr val="374151"/>
                </a:solidFill>
                <a:latin typeface="Söhne"/>
                <a:ea typeface="Karla" pitchFamily="2" charset="0"/>
                <a:cs typeface="Poppins" panose="02000000000000000000" pitchFamily="2" charset="0"/>
              </a:rPr>
              <a:t>Our costumers will be reached </a:t>
            </a:r>
            <a:r>
              <a:rPr lang="en-US" sz="1200" dirty="0">
                <a:solidFill>
                  <a:srgbClr val="374151"/>
                </a:solidFill>
                <a:latin typeface="Söhne"/>
              </a:rPr>
              <a:t>through our website, partnerships with development platforms, and online marketplaces.</a:t>
            </a:r>
            <a:endParaRPr lang="en-US" sz="1200" dirty="0">
              <a:solidFill>
                <a:schemeClr val="bg1">
                  <a:lumMod val="65000"/>
                </a:schemeClr>
              </a:solidFill>
              <a:latin typeface="Poppins" panose="02000000000000000000" pitchFamily="2" charset="0"/>
              <a:ea typeface="Karla" pitchFamily="2" charset="0"/>
              <a:cs typeface="Poppins" panose="02000000000000000000" pitchFamily="2" charset="0"/>
            </a:endParaRPr>
          </a:p>
        </p:txBody>
      </p:sp>
      <p:pic>
        <p:nvPicPr>
          <p:cNvPr id="2" name="Picture 1">
            <a:extLst>
              <a:ext uri="{FF2B5EF4-FFF2-40B4-BE49-F238E27FC236}">
                <a16:creationId xmlns:a16="http://schemas.microsoft.com/office/drawing/2014/main" id="{563AEC06-DD54-DBA6-BA74-593A458E1C21}"/>
              </a:ext>
            </a:extLst>
          </p:cNvPr>
          <p:cNvPicPr>
            <a:picLocks noChangeAspect="1"/>
          </p:cNvPicPr>
          <p:nvPr/>
        </p:nvPicPr>
        <p:blipFill>
          <a:blip r:embed="rId2"/>
          <a:stretch>
            <a:fillRect/>
          </a:stretch>
        </p:blipFill>
        <p:spPr>
          <a:xfrm>
            <a:off x="10272441" y="953200"/>
            <a:ext cx="981760" cy="1094673"/>
          </a:xfrm>
          <a:prstGeom prst="rect">
            <a:avLst/>
          </a:prstGeom>
        </p:spPr>
      </p:pic>
    </p:spTree>
    <p:extLst>
      <p:ext uri="{BB962C8B-B14F-4D97-AF65-F5344CB8AC3E}">
        <p14:creationId xmlns:p14="http://schemas.microsoft.com/office/powerpoint/2010/main" val="111834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4"/>
                                        </p:tgtEl>
                                        <p:attrNameLst>
                                          <p:attrName>ppt_y</p:attrName>
                                        </p:attrNameLst>
                                      </p:cBhvr>
                                      <p:tavLst>
                                        <p:tav tm="0">
                                          <p:val>
                                            <p:strVal val="#ppt_y"/>
                                          </p:val>
                                        </p:tav>
                                        <p:tav tm="100000">
                                          <p:val>
                                            <p:strVal val="#ppt_y"/>
                                          </p:val>
                                        </p:tav>
                                      </p:tavLst>
                                    </p:anim>
                                    <p:anim calcmode="lin" valueType="num">
                                      <p:cBhvr>
                                        <p:cTn id="9"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4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4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25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wipe(down)">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wipe(down)">
                                      <p:cBhvr>
                                        <p:cTn id="36" dur="500"/>
                                        <p:tgtEl>
                                          <p:spTgt spid="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35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wipe(down)">
                                      <p:cBhvr>
                                        <p:cTn id="46" dur="500"/>
                                        <p:tgtEl>
                                          <p:spTgt spid="9">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animEffect transition="in" filter="wipe(down)">
                                      <p:cBhvr>
                                        <p:cTn id="51" dur="500"/>
                                        <p:tgtEl>
                                          <p:spTgt spid="10">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heel(1)">
                                      <p:cBhvr>
                                        <p:cTn id="56" dur="25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6">
                                            <p:txEl>
                                              <p:pRg st="0" end="0"/>
                                            </p:txEl>
                                          </p:spTgt>
                                        </p:tgtEl>
                                        <p:attrNameLst>
                                          <p:attrName>style.visibility</p:attrName>
                                        </p:attrNameLst>
                                      </p:cBhvr>
                                      <p:to>
                                        <p:strVal val="visible"/>
                                      </p:to>
                                    </p:set>
                                    <p:animEffect transition="in" filter="wipe(down)">
                                      <p:cBhvr>
                                        <p:cTn id="61" dur="500"/>
                                        <p:tgtEl>
                                          <p:spTgt spid="16">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16">
                                            <p:txEl>
                                              <p:pRg st="1" end="1"/>
                                            </p:txEl>
                                          </p:spTgt>
                                        </p:tgtEl>
                                        <p:attrNameLst>
                                          <p:attrName>style.visibility</p:attrName>
                                        </p:attrNameLst>
                                      </p:cBhvr>
                                      <p:to>
                                        <p:strVal val="visible"/>
                                      </p:to>
                                    </p:set>
                                    <p:animEffect transition="in" filter="wipe(down)">
                                      <p:cBhvr>
                                        <p:cTn id="66" dur="500"/>
                                        <p:tgtEl>
                                          <p:spTgt spid="16">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35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17">
                                            <p:txEl>
                                              <p:pRg st="0" end="0"/>
                                            </p:txEl>
                                          </p:spTgt>
                                        </p:tgtEl>
                                        <p:attrNameLst>
                                          <p:attrName>style.visibility</p:attrName>
                                        </p:attrNameLst>
                                      </p:cBhvr>
                                      <p:to>
                                        <p:strVal val="visible"/>
                                      </p:to>
                                    </p:set>
                                    <p:animEffect transition="in" filter="wipe(down)">
                                      <p:cBhvr>
                                        <p:cTn id="76" dur="500"/>
                                        <p:tgtEl>
                                          <p:spTgt spid="17">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18">
                                            <p:txEl>
                                              <p:pRg st="0" end="0"/>
                                            </p:txEl>
                                          </p:spTgt>
                                        </p:tgtEl>
                                        <p:attrNameLst>
                                          <p:attrName>style.visibility</p:attrName>
                                        </p:attrNameLst>
                                      </p:cBhvr>
                                      <p:to>
                                        <p:strVal val="visible"/>
                                      </p:to>
                                    </p:set>
                                    <p:animEffect transition="in" filter="wipe(down)">
                                      <p:cBhvr>
                                        <p:cTn id="81" dur="500"/>
                                        <p:tgtEl>
                                          <p:spTgt spid="18">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wipe(up)">
                                      <p:cBhvr>
                                        <p:cTn id="86" dur="400"/>
                                        <p:tgtEl>
                                          <p:spTgt spid="6"/>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13">
                                            <p:txEl>
                                              <p:pRg st="0" end="0"/>
                                            </p:txEl>
                                          </p:spTgt>
                                        </p:tgtEl>
                                        <p:attrNameLst>
                                          <p:attrName>style.visibility</p:attrName>
                                        </p:attrNameLst>
                                      </p:cBhvr>
                                      <p:to>
                                        <p:strVal val="visible"/>
                                      </p:to>
                                    </p:set>
                                    <p:animEffect transition="in" filter="wipe(down)">
                                      <p:cBhvr>
                                        <p:cTn id="91" dur="500"/>
                                        <p:tgtEl>
                                          <p:spTgt spid="13">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13">
                                            <p:txEl>
                                              <p:pRg st="1" end="1"/>
                                            </p:txEl>
                                          </p:spTgt>
                                        </p:tgtEl>
                                        <p:attrNameLst>
                                          <p:attrName>style.visibility</p:attrName>
                                        </p:attrNameLst>
                                      </p:cBhvr>
                                      <p:to>
                                        <p:strVal val="visible"/>
                                      </p:to>
                                    </p:set>
                                    <p:animEffect transition="in" filter="wipe(down)">
                                      <p:cBhvr>
                                        <p:cTn id="96" dur="500"/>
                                        <p:tgtEl>
                                          <p:spTgt spid="13">
                                            <p:txEl>
                                              <p:pRg st="1" end="1"/>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wipe(left)">
                                      <p:cBhvr>
                                        <p:cTn id="101" dur="35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14">
                                            <p:txEl>
                                              <p:pRg st="0" end="0"/>
                                            </p:txEl>
                                          </p:spTgt>
                                        </p:tgtEl>
                                        <p:attrNameLst>
                                          <p:attrName>style.visibility</p:attrName>
                                        </p:attrNameLst>
                                      </p:cBhvr>
                                      <p:to>
                                        <p:strVal val="visible"/>
                                      </p:to>
                                    </p:set>
                                    <p:animEffect transition="in" filter="wipe(down)">
                                      <p:cBhvr>
                                        <p:cTn id="106" dur="500"/>
                                        <p:tgtEl>
                                          <p:spTgt spid="14">
                                            <p:txEl>
                                              <p:pRg st="0" end="0"/>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nodeType="clickEffect">
                                  <p:stCondLst>
                                    <p:cond delay="0"/>
                                  </p:stCondLst>
                                  <p:childTnLst>
                                    <p:set>
                                      <p:cBhvr>
                                        <p:cTn id="110" dur="1" fill="hold">
                                          <p:stCondLst>
                                            <p:cond delay="0"/>
                                          </p:stCondLst>
                                        </p:cTn>
                                        <p:tgtEl>
                                          <p:spTgt spid="15">
                                            <p:txEl>
                                              <p:pRg st="0" end="0"/>
                                            </p:txEl>
                                          </p:spTgt>
                                        </p:tgtEl>
                                        <p:attrNameLst>
                                          <p:attrName>style.visibility</p:attrName>
                                        </p:attrNameLst>
                                      </p:cBhvr>
                                      <p:to>
                                        <p:strVal val="visible"/>
                                      </p:to>
                                    </p:set>
                                    <p:animEffect transition="in" filter="wipe(down)">
                                      <p:cBhvr>
                                        <p:cTn id="1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508760" y="4156405"/>
            <a:ext cx="3139440" cy="1325563"/>
          </a:xfrm>
        </p:spPr>
        <p:txBody>
          <a:bodyPr anchor="b">
            <a:normAutofit/>
          </a:bodyPr>
          <a:lstStyle/>
          <a:p>
            <a:r>
              <a:rPr lang="en-US" dirty="0"/>
              <a:t>Go to market</a:t>
            </a:r>
          </a:p>
        </p:txBody>
      </p:sp>
      <p:sp>
        <p:nvSpPr>
          <p:cNvPr id="3" name="Content Placeholder 2">
            <a:extLst>
              <a:ext uri="{FF2B5EF4-FFF2-40B4-BE49-F238E27FC236}">
                <a16:creationId xmlns:a16="http://schemas.microsoft.com/office/drawing/2014/main" id="{D4A2EB3F-4D60-451F-8F45-7D6654D2FCD9}"/>
              </a:ext>
            </a:extLst>
          </p:cNvPr>
          <p:cNvSpPr>
            <a:spLocks noGrp="1"/>
          </p:cNvSpPr>
          <p:nvPr>
            <p:ph type="body" sz="quarter" idx="13"/>
          </p:nvPr>
        </p:nvSpPr>
        <p:spPr>
          <a:xfrm>
            <a:off x="5922254" y="570052"/>
            <a:ext cx="5433204" cy="365125"/>
          </a:xfrm>
        </p:spPr>
        <p:txBody>
          <a:bodyPr vert="horz" lIns="91440" tIns="45720" rIns="91440" bIns="45720" rtlCol="0">
            <a:normAutofit/>
          </a:bodyPr>
          <a:lstStyle/>
          <a:p>
            <a:r>
              <a:rPr lang="en-CA" sz="1900" cap="all" dirty="0"/>
              <a:t>Brand Positioning</a:t>
            </a:r>
            <a:endParaRPr lang="en-US" sz="1900" cap="all" dirty="0"/>
          </a:p>
        </p:txBody>
      </p:sp>
      <p:sp>
        <p:nvSpPr>
          <p:cNvPr id="4" name="Text Placeholder 3">
            <a:extLst>
              <a:ext uri="{FF2B5EF4-FFF2-40B4-BE49-F238E27FC236}">
                <a16:creationId xmlns:a16="http://schemas.microsoft.com/office/drawing/2014/main" id="{AC1C80FB-53F9-42EE-B1E6-D0F998EC5DFA}"/>
              </a:ext>
            </a:extLst>
          </p:cNvPr>
          <p:cNvSpPr>
            <a:spLocks noGrp="1"/>
          </p:cNvSpPr>
          <p:nvPr>
            <p:ph type="body" sz="quarter" idx="15"/>
          </p:nvPr>
        </p:nvSpPr>
        <p:spPr>
          <a:xfrm>
            <a:off x="5921829" y="899477"/>
            <a:ext cx="5198754" cy="557950"/>
          </a:xfrm>
        </p:spPr>
        <p:txBody>
          <a:bodyPr>
            <a:normAutofit/>
          </a:bodyPr>
          <a:lstStyle/>
          <a:p>
            <a:r>
              <a:rPr lang="en-US" dirty="0"/>
              <a:t>Position </a:t>
            </a:r>
            <a:r>
              <a:rPr lang="en-US" dirty="0" err="1"/>
              <a:t>iBrain</a:t>
            </a:r>
            <a:r>
              <a:rPr lang="en-US" dirty="0"/>
              <a:t> Developer as the go-to solution for software development productivity.</a:t>
            </a:r>
          </a:p>
        </p:txBody>
      </p:sp>
      <p:sp>
        <p:nvSpPr>
          <p:cNvPr id="5" name="Text Placeholder 4">
            <a:extLst>
              <a:ext uri="{FF2B5EF4-FFF2-40B4-BE49-F238E27FC236}">
                <a16:creationId xmlns:a16="http://schemas.microsoft.com/office/drawing/2014/main" id="{E81BA2B5-6A90-4204-ABDD-7183FBB03A02}"/>
              </a:ext>
            </a:extLst>
          </p:cNvPr>
          <p:cNvSpPr>
            <a:spLocks noGrp="1"/>
          </p:cNvSpPr>
          <p:nvPr>
            <p:ph type="body" sz="quarter" idx="23"/>
          </p:nvPr>
        </p:nvSpPr>
        <p:spPr>
          <a:xfrm>
            <a:off x="5922254" y="1669848"/>
            <a:ext cx="5433204" cy="365125"/>
          </a:xfrm>
        </p:spPr>
        <p:txBody>
          <a:bodyPr>
            <a:normAutofit/>
          </a:bodyPr>
          <a:lstStyle/>
          <a:p>
            <a:r>
              <a:rPr lang="en-CA" sz="1900" cap="all" dirty="0"/>
              <a:t>Marketing Channels</a:t>
            </a:r>
            <a:endParaRPr lang="en-US" sz="1900" cap="all" dirty="0"/>
          </a:p>
        </p:txBody>
      </p:sp>
      <p:sp>
        <p:nvSpPr>
          <p:cNvPr id="6" name="Text Placeholder 5">
            <a:extLst>
              <a:ext uri="{FF2B5EF4-FFF2-40B4-BE49-F238E27FC236}">
                <a16:creationId xmlns:a16="http://schemas.microsoft.com/office/drawing/2014/main" id="{7E7D4C34-22A0-4D54-A07D-E1E9A11463E5}"/>
              </a:ext>
            </a:extLst>
          </p:cNvPr>
          <p:cNvSpPr>
            <a:spLocks noGrp="1"/>
          </p:cNvSpPr>
          <p:nvPr>
            <p:ph type="body" sz="quarter" idx="24"/>
          </p:nvPr>
        </p:nvSpPr>
        <p:spPr>
          <a:xfrm>
            <a:off x="5921828" y="1999273"/>
            <a:ext cx="5431971" cy="557950"/>
          </a:xfrm>
        </p:spPr>
        <p:txBody>
          <a:bodyPr>
            <a:normAutofit/>
          </a:bodyPr>
          <a:lstStyle/>
          <a:p>
            <a:r>
              <a:rPr lang="en-US" dirty="0"/>
              <a:t>Utilize online advertising, content marketing, social media, SEO, and industry events.</a:t>
            </a:r>
            <a:endParaRPr lang="en-ZA" dirty="0"/>
          </a:p>
        </p:txBody>
      </p:sp>
      <p:sp>
        <p:nvSpPr>
          <p:cNvPr id="20" name="Date Placeholder 19">
            <a:extLst>
              <a:ext uri="{FF2B5EF4-FFF2-40B4-BE49-F238E27FC236}">
                <a16:creationId xmlns:a16="http://schemas.microsoft.com/office/drawing/2014/main" id="{A74D661B-510C-4CF2-BF77-3EAFB649883D}"/>
              </a:ext>
            </a:extLst>
          </p:cNvPr>
          <p:cNvSpPr>
            <a:spLocks noGrp="1"/>
          </p:cNvSpPr>
          <p:nvPr>
            <p:ph type="dt" sz="half" idx="20"/>
          </p:nvPr>
        </p:nvSpPr>
        <p:spPr>
          <a:xfrm>
            <a:off x="5919680" y="6356350"/>
            <a:ext cx="947516" cy="365125"/>
          </a:xfrm>
        </p:spPr>
        <p:txBody>
          <a:bodyPr anchor="ctr">
            <a:normAutofit/>
          </a:bodyPr>
          <a:lstStyle/>
          <a:p>
            <a:pPr>
              <a:spcAft>
                <a:spcPts val="600"/>
              </a:spcAft>
            </a:pPr>
            <a:r>
              <a:rPr lang="en-US" dirty="0"/>
              <a:t>2023</a:t>
            </a:r>
          </a:p>
        </p:txBody>
      </p:sp>
      <p:sp>
        <p:nvSpPr>
          <p:cNvPr id="7" name="Text Placeholder 6">
            <a:extLst>
              <a:ext uri="{FF2B5EF4-FFF2-40B4-BE49-F238E27FC236}">
                <a16:creationId xmlns:a16="http://schemas.microsoft.com/office/drawing/2014/main" id="{301D392D-FB66-47A0-B628-5ADE822A2CFF}"/>
              </a:ext>
            </a:extLst>
          </p:cNvPr>
          <p:cNvSpPr>
            <a:spLocks noGrp="1"/>
          </p:cNvSpPr>
          <p:nvPr>
            <p:ph type="body" sz="quarter" idx="25"/>
          </p:nvPr>
        </p:nvSpPr>
        <p:spPr>
          <a:xfrm>
            <a:off x="5922254" y="2769644"/>
            <a:ext cx="5433204" cy="365125"/>
          </a:xfrm>
        </p:spPr>
        <p:txBody>
          <a:bodyPr>
            <a:normAutofit/>
          </a:bodyPr>
          <a:lstStyle/>
          <a:p>
            <a:r>
              <a:rPr lang="en-CA" sz="1900" cap="all" dirty="0"/>
              <a:t>Sales Strategy</a:t>
            </a:r>
            <a:endParaRPr lang="en-US" sz="1900" cap="all" dirty="0"/>
          </a:p>
        </p:txBody>
      </p:sp>
      <p:sp>
        <p:nvSpPr>
          <p:cNvPr id="8" name="Text Placeholder 7">
            <a:extLst>
              <a:ext uri="{FF2B5EF4-FFF2-40B4-BE49-F238E27FC236}">
                <a16:creationId xmlns:a16="http://schemas.microsoft.com/office/drawing/2014/main" id="{51C26CE0-2506-4B44-A26F-C12BFA5B18B5}"/>
              </a:ext>
            </a:extLst>
          </p:cNvPr>
          <p:cNvSpPr>
            <a:spLocks noGrp="1"/>
          </p:cNvSpPr>
          <p:nvPr>
            <p:ph type="body" sz="quarter" idx="26"/>
          </p:nvPr>
        </p:nvSpPr>
        <p:spPr>
          <a:xfrm>
            <a:off x="5921828" y="3099069"/>
            <a:ext cx="5431971" cy="557950"/>
          </a:xfrm>
        </p:spPr>
        <p:txBody>
          <a:bodyPr>
            <a:normAutofit/>
          </a:bodyPr>
          <a:lstStyle/>
          <a:p>
            <a:r>
              <a:rPr lang="en-US" dirty="0"/>
              <a:t>Consultative approach, personalized demos, free trials, competitive pricing, and exceptional customer service.</a:t>
            </a:r>
          </a:p>
        </p:txBody>
      </p:sp>
      <p:sp>
        <p:nvSpPr>
          <p:cNvPr id="9" name="Text Placeholder 8">
            <a:extLst>
              <a:ext uri="{FF2B5EF4-FFF2-40B4-BE49-F238E27FC236}">
                <a16:creationId xmlns:a16="http://schemas.microsoft.com/office/drawing/2014/main" id="{868F40F8-BF35-45E9-B3DD-5436362D746E}"/>
              </a:ext>
            </a:extLst>
          </p:cNvPr>
          <p:cNvSpPr>
            <a:spLocks noGrp="1"/>
          </p:cNvSpPr>
          <p:nvPr>
            <p:ph type="body" sz="quarter" idx="27"/>
          </p:nvPr>
        </p:nvSpPr>
        <p:spPr>
          <a:xfrm>
            <a:off x="5920106" y="3869441"/>
            <a:ext cx="5433204" cy="365125"/>
          </a:xfrm>
        </p:spPr>
        <p:txBody>
          <a:bodyPr>
            <a:normAutofit/>
          </a:bodyPr>
          <a:lstStyle/>
          <a:p>
            <a:r>
              <a:rPr lang="en-CA" sz="1900" cap="all" dirty="0"/>
              <a:t>Distribution Channels</a:t>
            </a:r>
            <a:endParaRPr lang="en-US" sz="1900" cap="all" dirty="0"/>
          </a:p>
        </p:txBody>
      </p:sp>
      <p:sp>
        <p:nvSpPr>
          <p:cNvPr id="10" name="Text Placeholder 9">
            <a:extLst>
              <a:ext uri="{FF2B5EF4-FFF2-40B4-BE49-F238E27FC236}">
                <a16:creationId xmlns:a16="http://schemas.microsoft.com/office/drawing/2014/main" id="{7F39C97C-2DDC-4706-B96C-B02FAE53A426}"/>
              </a:ext>
            </a:extLst>
          </p:cNvPr>
          <p:cNvSpPr>
            <a:spLocks noGrp="1"/>
          </p:cNvSpPr>
          <p:nvPr>
            <p:ph type="body" sz="quarter" idx="28"/>
          </p:nvPr>
        </p:nvSpPr>
        <p:spPr>
          <a:xfrm>
            <a:off x="5919680" y="4198866"/>
            <a:ext cx="5431971" cy="557950"/>
          </a:xfrm>
        </p:spPr>
        <p:txBody>
          <a:bodyPr>
            <a:normAutofit/>
          </a:bodyPr>
          <a:lstStyle/>
          <a:p>
            <a:r>
              <a:rPr lang="en-US" dirty="0"/>
              <a:t>Website, online marketplaces, strategic partnerships for wide accessibility.</a:t>
            </a:r>
          </a:p>
        </p:txBody>
      </p:sp>
      <p:sp>
        <p:nvSpPr>
          <p:cNvPr id="22" name="Slide Number Placeholder 21">
            <a:extLst>
              <a:ext uri="{FF2B5EF4-FFF2-40B4-BE49-F238E27FC236}">
                <a16:creationId xmlns:a16="http://schemas.microsoft.com/office/drawing/2014/main" id="{5D1BD041-3428-4D62-934F-F3FF6D36F90F}"/>
              </a:ext>
            </a:extLst>
          </p:cNvPr>
          <p:cNvSpPr>
            <a:spLocks noGrp="1"/>
          </p:cNvSpPr>
          <p:nvPr>
            <p:ph type="sldNum" sz="quarter" idx="22"/>
          </p:nvPr>
        </p:nvSpPr>
        <p:spPr>
          <a:xfrm>
            <a:off x="10700656" y="6356350"/>
            <a:ext cx="653143" cy="365125"/>
          </a:xfrm>
        </p:spPr>
        <p:txBody>
          <a:bodyPr anchor="ctr">
            <a:normAutofit/>
          </a:bodyPr>
          <a:lstStyle/>
          <a:p>
            <a:pPr>
              <a:spcAft>
                <a:spcPts val="600"/>
              </a:spcAft>
            </a:pPr>
            <a:fld id="{B5CEABB6-07DC-46E8-9B57-56EC44A396E5}" type="slidenum">
              <a:rPr lang="en-US" smtClean="0"/>
              <a:pPr>
                <a:spcAft>
                  <a:spcPts val="600"/>
                </a:spcAft>
              </a:pPr>
              <a:t>7</a:t>
            </a:fld>
            <a:endParaRPr lang="en-US"/>
          </a:p>
        </p:txBody>
      </p:sp>
      <p:sp>
        <p:nvSpPr>
          <p:cNvPr id="14" name="Text Placeholder 8">
            <a:extLst>
              <a:ext uri="{FF2B5EF4-FFF2-40B4-BE49-F238E27FC236}">
                <a16:creationId xmlns:a16="http://schemas.microsoft.com/office/drawing/2014/main" id="{AD9C38DF-D1A2-EF91-1B5A-0F72423A66AB}"/>
              </a:ext>
            </a:extLst>
          </p:cNvPr>
          <p:cNvSpPr txBox="1">
            <a:spLocks/>
          </p:cNvSpPr>
          <p:nvPr/>
        </p:nvSpPr>
        <p:spPr>
          <a:xfrm>
            <a:off x="5920106" y="4946725"/>
            <a:ext cx="5433204"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900" cap="all" dirty="0"/>
              <a:t>Advertising and Promotion</a:t>
            </a:r>
          </a:p>
        </p:txBody>
      </p:sp>
      <p:sp>
        <p:nvSpPr>
          <p:cNvPr id="15" name="Text Placeholder 9">
            <a:extLst>
              <a:ext uri="{FF2B5EF4-FFF2-40B4-BE49-F238E27FC236}">
                <a16:creationId xmlns:a16="http://schemas.microsoft.com/office/drawing/2014/main" id="{F15A880A-42D6-1AAD-79BA-001953FFF984}"/>
              </a:ext>
            </a:extLst>
          </p:cNvPr>
          <p:cNvSpPr txBox="1">
            <a:spLocks/>
          </p:cNvSpPr>
          <p:nvPr/>
        </p:nvSpPr>
        <p:spPr>
          <a:xfrm>
            <a:off x="5919680" y="5276150"/>
            <a:ext cx="5431971" cy="5579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Targeted digital advertising, engaging content, webinars, tutorials, case studies</a:t>
            </a:r>
            <a:r>
              <a:rPr lang="en-US" b="0" i="0" dirty="0">
                <a:solidFill>
                  <a:srgbClr val="374151"/>
                </a:solidFill>
                <a:effectLst/>
                <a:latin typeface="Söhne"/>
              </a:rPr>
              <a:t>.</a:t>
            </a:r>
            <a:endParaRPr lang="en-US" dirty="0"/>
          </a:p>
        </p:txBody>
      </p:sp>
    </p:spTree>
    <p:extLst>
      <p:ext uri="{BB962C8B-B14F-4D97-AF65-F5344CB8AC3E}">
        <p14:creationId xmlns:p14="http://schemas.microsoft.com/office/powerpoint/2010/main" val="1844941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ctrTitle"/>
          </p:nvPr>
        </p:nvSpPr>
        <p:spPr>
          <a:xfrm>
            <a:off x="3951786" y="803534"/>
            <a:ext cx="4179570" cy="508281"/>
          </a:xfrm>
        </p:spPr>
        <p:txBody>
          <a:bodyPr anchor="b">
            <a:normAutofit fontScale="90000"/>
          </a:bodyPr>
          <a:lstStyle/>
          <a:p>
            <a:r>
              <a:rPr lang="en-US" dirty="0"/>
              <a:t>Competition</a:t>
            </a:r>
          </a:p>
        </p:txBody>
      </p:sp>
      <p:sp>
        <p:nvSpPr>
          <p:cNvPr id="9" name="Date Placeholder 3">
            <a:extLst>
              <a:ext uri="{FF2B5EF4-FFF2-40B4-BE49-F238E27FC236}">
                <a16:creationId xmlns:a16="http://schemas.microsoft.com/office/drawing/2014/main" id="{4E1867DE-C24A-DB61-0E5A-214E44A7A14A}"/>
              </a:ext>
            </a:extLst>
          </p:cNvPr>
          <p:cNvSpPr>
            <a:spLocks noGrp="1"/>
          </p:cNvSpPr>
          <p:nvPr>
            <p:ph type="dt" sz="half" idx="10"/>
          </p:nvPr>
        </p:nvSpPr>
        <p:spPr>
          <a:xfrm>
            <a:off x="4267200" y="6356350"/>
            <a:ext cx="1774371" cy="365125"/>
          </a:xfrm>
        </p:spPr>
        <p:txBody>
          <a:bodyPr/>
          <a:lstStyle/>
          <a:p>
            <a:pPr>
              <a:spcAft>
                <a:spcPts val="600"/>
              </a:spcAft>
            </a:pPr>
            <a:r>
              <a:rPr lang="en-US" dirty="0"/>
              <a:t>2023</a:t>
            </a:r>
          </a:p>
        </p:txBody>
      </p:sp>
      <p:sp>
        <p:nvSpPr>
          <p:cNvPr id="13" name="Slide Number Placeholder 5">
            <a:extLst>
              <a:ext uri="{FF2B5EF4-FFF2-40B4-BE49-F238E27FC236}">
                <a16:creationId xmlns:a16="http://schemas.microsoft.com/office/drawing/2014/main" id="{5DFA9727-9F55-EE5A-33C8-F1D1416FA97D}"/>
              </a:ext>
            </a:extLst>
          </p:cNvPr>
          <p:cNvSpPr>
            <a:spLocks noGrp="1"/>
          </p:cNvSpPr>
          <p:nvPr>
            <p:ph type="sldNum" sz="quarter" idx="12"/>
          </p:nvPr>
        </p:nvSpPr>
        <p:spPr>
          <a:xfrm>
            <a:off x="9579428" y="6356350"/>
            <a:ext cx="1774371" cy="365125"/>
          </a:xfrm>
        </p:spPr>
        <p:txBody>
          <a:bodyPr/>
          <a:lstStyle/>
          <a:p>
            <a:pPr>
              <a:spcAft>
                <a:spcPts val="600"/>
              </a:spcAft>
            </a:pPr>
            <a:fld id="{B5CEABB6-07DC-46E8-9B57-56EC44A396E5}" type="slidenum">
              <a:rPr lang="en-US" smtClean="0"/>
              <a:pPr>
                <a:spcAft>
                  <a:spcPts val="600"/>
                </a:spcAft>
              </a:pPr>
              <a:t>8</a:t>
            </a:fld>
            <a:endParaRPr lang="en-US"/>
          </a:p>
        </p:txBody>
      </p:sp>
      <p:graphicFrame>
        <p:nvGraphicFramePr>
          <p:cNvPr id="3" name="Table 50">
            <a:extLst>
              <a:ext uri="{FF2B5EF4-FFF2-40B4-BE49-F238E27FC236}">
                <a16:creationId xmlns:a16="http://schemas.microsoft.com/office/drawing/2014/main" id="{E2CD10D8-C2E4-0112-3770-D696D5C571B0}"/>
              </a:ext>
            </a:extLst>
          </p:cNvPr>
          <p:cNvGraphicFramePr>
            <a:graphicFrameLocks/>
          </p:cNvGraphicFramePr>
          <p:nvPr>
            <p:extLst>
              <p:ext uri="{D42A27DB-BD31-4B8C-83A1-F6EECF244321}">
                <p14:modId xmlns:p14="http://schemas.microsoft.com/office/powerpoint/2010/main" val="1871868921"/>
              </p:ext>
            </p:extLst>
          </p:nvPr>
        </p:nvGraphicFramePr>
        <p:xfrm>
          <a:off x="3784769" y="2434313"/>
          <a:ext cx="6450000" cy="3503684"/>
        </p:xfrm>
        <a:graphic>
          <a:graphicData uri="http://schemas.openxmlformats.org/drawingml/2006/table">
            <a:tbl>
              <a:tblPr firstRow="1" bandRow="1">
                <a:tableStyleId>{5C22544A-7EE6-4342-B048-85BDC9FD1C3A}</a:tableStyleId>
              </a:tblPr>
              <a:tblGrid>
                <a:gridCol w="1669468">
                  <a:extLst>
                    <a:ext uri="{9D8B030D-6E8A-4147-A177-3AD203B41FA5}">
                      <a16:colId xmlns:a16="http://schemas.microsoft.com/office/drawing/2014/main" val="544038161"/>
                    </a:ext>
                  </a:extLst>
                </a:gridCol>
                <a:gridCol w="1195133">
                  <a:extLst>
                    <a:ext uri="{9D8B030D-6E8A-4147-A177-3AD203B41FA5}">
                      <a16:colId xmlns:a16="http://schemas.microsoft.com/office/drawing/2014/main" val="2284043154"/>
                    </a:ext>
                  </a:extLst>
                </a:gridCol>
                <a:gridCol w="1195133">
                  <a:extLst>
                    <a:ext uri="{9D8B030D-6E8A-4147-A177-3AD203B41FA5}">
                      <a16:colId xmlns:a16="http://schemas.microsoft.com/office/drawing/2014/main" val="2987712514"/>
                    </a:ext>
                  </a:extLst>
                </a:gridCol>
                <a:gridCol w="1195133">
                  <a:extLst>
                    <a:ext uri="{9D8B030D-6E8A-4147-A177-3AD203B41FA5}">
                      <a16:colId xmlns:a16="http://schemas.microsoft.com/office/drawing/2014/main" val="1068233346"/>
                    </a:ext>
                  </a:extLst>
                </a:gridCol>
                <a:gridCol w="1195133">
                  <a:extLst>
                    <a:ext uri="{9D8B030D-6E8A-4147-A177-3AD203B41FA5}">
                      <a16:colId xmlns:a16="http://schemas.microsoft.com/office/drawing/2014/main" val="3019130451"/>
                    </a:ext>
                  </a:extLst>
                </a:gridCol>
              </a:tblGrid>
              <a:tr h="308774">
                <a:tc>
                  <a:txBody>
                    <a:bodyPr/>
                    <a:lstStyle/>
                    <a:p>
                      <a:pPr algn="ctr"/>
                      <a:r>
                        <a:rPr lang="en-US" sz="1400" b="0" cap="all" spc="150" baseline="0" dirty="0">
                          <a:solidFill>
                            <a:schemeClr val="bg1"/>
                          </a:solidFill>
                          <a:latin typeface="+mj-lt"/>
                        </a:rPr>
                        <a:t>Features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endParaRPr lang="en-US" sz="1400" b="0" cap="all" spc="150" baseline="0" dirty="0">
                        <a:solidFill>
                          <a:schemeClr val="bg1"/>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endParaRPr lang="en-US" sz="1400" b="0" cap="all" spc="150" baseline="0" dirty="0">
                        <a:solidFill>
                          <a:schemeClr val="bg1"/>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endParaRPr lang="en-US" sz="1400" b="0" cap="all" spc="150" baseline="0" dirty="0">
                        <a:solidFill>
                          <a:schemeClr val="bg1"/>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endParaRPr lang="en-US" sz="1400" b="0" cap="all" spc="150" baseline="0" dirty="0">
                        <a:solidFill>
                          <a:schemeClr val="bg1"/>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723065677"/>
                  </a:ext>
                </a:extLst>
              </a:tr>
              <a:tr h="638982">
                <a:tc>
                  <a:txBody>
                    <a:bodyPr/>
                    <a:lstStyle/>
                    <a:p>
                      <a:pPr algn="ctr"/>
                      <a:endParaRPr lang="en-US" sz="1200" dirty="0">
                        <a:solidFill>
                          <a:schemeClr val="bg1"/>
                        </a:solidFill>
                      </a:endParaRPr>
                    </a:p>
                  </a:txBody>
                  <a:tcPr anchor="ctr">
                    <a:lnL w="12700" cmpd="sng">
                      <a:noFill/>
                    </a:lnL>
                    <a:lnR w="12700" cmpd="sng">
                      <a:noFill/>
                    </a:lnR>
                    <a:lnT w="38100" cmpd="sng">
                      <a:noFill/>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err="1">
                          <a:solidFill>
                            <a:schemeClr val="bg1"/>
                          </a:solidFill>
                        </a:rPr>
                        <a:t>Askcodi</a:t>
                      </a:r>
                      <a:endParaRPr lang="ru-RU" sz="1800" kern="1200" dirty="0">
                        <a:solidFill>
                          <a:schemeClr val="bg1"/>
                        </a:solidFill>
                        <a:latin typeface="+mn-lt"/>
                        <a:ea typeface="+mn-ea"/>
                        <a:cs typeface="+mn-cs"/>
                      </a:endParaRPr>
                    </a:p>
                  </a:txBody>
                  <a:tcPr marL="95186" marR="95186" marT="47593" marB="47593" anchor="ctr">
                    <a:lnL w="12700" cmpd="sng">
                      <a:noFill/>
                    </a:lnL>
                    <a:lnR w="12700" cmpd="sng">
                      <a:noFill/>
                    </a:lnR>
                    <a:lnT w="38100" cmpd="sng">
                      <a:noFill/>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err="1">
                          <a:solidFill>
                            <a:schemeClr val="bg1"/>
                          </a:solidFill>
                        </a:rPr>
                        <a:t>Denigma</a:t>
                      </a:r>
                      <a:r>
                        <a:rPr lang="en-US" sz="1800" dirty="0">
                          <a:solidFill>
                            <a:schemeClr val="bg1"/>
                          </a:solidFill>
                        </a:rPr>
                        <a:t> </a:t>
                      </a:r>
                      <a:endParaRPr lang="ru-RU" sz="1800" kern="1200" dirty="0">
                        <a:solidFill>
                          <a:schemeClr val="bg1"/>
                        </a:solidFill>
                        <a:latin typeface="+mn-lt"/>
                        <a:ea typeface="+mn-ea"/>
                        <a:cs typeface="+mn-cs"/>
                      </a:endParaRPr>
                    </a:p>
                  </a:txBody>
                  <a:tcPr marL="95186" marR="95186" marT="47593" marB="47593" anchor="ctr">
                    <a:lnL w="12700" cmpd="sng">
                      <a:noFill/>
                    </a:lnL>
                    <a:lnR w="12700" cmpd="sng">
                      <a:noFill/>
                    </a:lnR>
                    <a:lnT w="38100" cmpd="sng">
                      <a:noFill/>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err="1">
                          <a:solidFill>
                            <a:schemeClr val="bg1"/>
                          </a:solidFill>
                        </a:rPr>
                        <a:t>CodePal</a:t>
                      </a:r>
                      <a:endParaRPr lang="ru-RU" sz="1800" kern="1200" dirty="0">
                        <a:solidFill>
                          <a:schemeClr val="bg1"/>
                        </a:solidFill>
                        <a:latin typeface="+mn-lt"/>
                        <a:ea typeface="+mn-ea"/>
                        <a:cs typeface="+mn-cs"/>
                      </a:endParaRPr>
                    </a:p>
                  </a:txBody>
                  <a:tcPr marL="95186" marR="95186" marT="47593" marB="47593" anchor="ctr">
                    <a:lnL w="12700" cmpd="sng">
                      <a:noFill/>
                    </a:lnL>
                    <a:lnR w="12700" cmpd="sng">
                      <a:noFill/>
                    </a:lnR>
                    <a:lnT w="38100" cmpd="sng">
                      <a:noFill/>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kern="1200" dirty="0" err="1">
                          <a:solidFill>
                            <a:srgbClr val="2DAF2E"/>
                          </a:solidFill>
                          <a:latin typeface="+mn-lt"/>
                          <a:ea typeface="+mn-ea"/>
                          <a:cs typeface="+mn-cs"/>
                        </a:rPr>
                        <a:t>IBrain</a:t>
                      </a:r>
                      <a:r>
                        <a:rPr lang="en-US" sz="1800" dirty="0">
                          <a:solidFill>
                            <a:schemeClr val="bg1"/>
                          </a:solidFill>
                        </a:rPr>
                        <a:t> </a:t>
                      </a:r>
                      <a:endParaRPr lang="ru-RU" sz="1800" kern="1200" dirty="0">
                        <a:solidFill>
                          <a:schemeClr val="bg1"/>
                        </a:solidFill>
                        <a:latin typeface="+mn-lt"/>
                        <a:ea typeface="+mn-ea"/>
                        <a:cs typeface="+mn-cs"/>
                      </a:endParaRPr>
                    </a:p>
                  </a:txBody>
                  <a:tcPr marL="95186" marR="95186" marT="47593" marB="47593" anchor="ctr">
                    <a:lnL w="12700" cmpd="sng">
                      <a:noFill/>
                    </a:lnL>
                    <a:lnR w="12700" cmpd="sng">
                      <a:noFill/>
                    </a:lnR>
                    <a:lnT w="38100" cmpd="sng">
                      <a:noFill/>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9137574"/>
                  </a:ext>
                </a:extLst>
              </a:tr>
              <a:tr h="638982">
                <a:tc>
                  <a:txBody>
                    <a:bodyPr/>
                    <a:lstStyle/>
                    <a:p>
                      <a:pPr algn="ctr"/>
                      <a:r>
                        <a:rPr lang="en-US" sz="1400" kern="1200" dirty="0">
                          <a:solidFill>
                            <a:schemeClr val="bg1"/>
                          </a:solidFill>
                          <a:latin typeface="+mn-lt"/>
                          <a:ea typeface="+mn-ea"/>
                          <a:cs typeface="+mn-cs"/>
                        </a:rPr>
                        <a:t>Automation</a:t>
                      </a:r>
                      <a:endParaRPr lang="ru-RU" sz="1400" dirty="0">
                        <a:solidFill>
                          <a:schemeClr val="bg1"/>
                        </a:solidFill>
                      </a:endParaRPr>
                    </a:p>
                  </a:txBody>
                  <a:tcPr anchor="ctr">
                    <a:lnL w="12700" cmpd="sng">
                      <a:noFill/>
                    </a:lnL>
                    <a:lnR w="12700" cmpd="sng">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200" dirty="0">
                        <a:solidFill>
                          <a:schemeClr val="bg1"/>
                        </a:solidFill>
                      </a:endParaRPr>
                    </a:p>
                  </a:txBody>
                  <a:tcPr marL="95186" marR="95186" marT="47593" marB="47593" anchor="ctr">
                    <a:lnL w="12700" cmpd="sng">
                      <a:noFill/>
                    </a:lnL>
                    <a:lnR w="12700" cmpd="sng">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200" dirty="0">
                        <a:solidFill>
                          <a:schemeClr val="bg1"/>
                        </a:solidFill>
                      </a:endParaRPr>
                    </a:p>
                  </a:txBody>
                  <a:tcPr marL="95186" marR="95186" marT="47593" marB="47593" anchor="ctr">
                    <a:lnL w="12700" cmpd="sng">
                      <a:noFill/>
                    </a:lnL>
                    <a:lnR w="12700" cmpd="sng">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200" dirty="0">
                        <a:solidFill>
                          <a:schemeClr val="bg1"/>
                        </a:solidFill>
                      </a:endParaRPr>
                    </a:p>
                  </a:txBody>
                  <a:tcPr marL="95186" marR="95186" marT="47593" marB="47593" anchor="ctr">
                    <a:lnL w="12700" cmpd="sng">
                      <a:noFill/>
                    </a:lnL>
                    <a:lnR w="12700" cmpd="sng">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200" dirty="0">
                        <a:solidFill>
                          <a:schemeClr val="bg1"/>
                        </a:solidFill>
                      </a:endParaRPr>
                    </a:p>
                  </a:txBody>
                  <a:tcPr marL="95186" marR="95186" marT="47593" marB="47593" anchor="ctr">
                    <a:lnL w="12700" cmpd="sng">
                      <a:noFill/>
                    </a:lnL>
                    <a:lnR w="12700" cmpd="sng">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7742485"/>
                  </a:ext>
                </a:extLst>
              </a:tr>
              <a:tr h="638982">
                <a:tc>
                  <a:txBody>
                    <a:bodyPr/>
                    <a:lstStyle/>
                    <a:p>
                      <a:pPr algn="ctr"/>
                      <a:r>
                        <a:rPr lang="en-US" sz="1400" kern="1200" dirty="0">
                          <a:solidFill>
                            <a:schemeClr val="bg1"/>
                          </a:solidFill>
                          <a:latin typeface="+mn-lt"/>
                          <a:ea typeface="+mn-ea"/>
                          <a:cs typeface="+mn-cs"/>
                        </a:rPr>
                        <a:t>Integration</a:t>
                      </a:r>
                      <a:endParaRPr lang="ru-RU" sz="1400" dirty="0">
                        <a:solidFill>
                          <a:schemeClr val="bg1"/>
                        </a:solidFill>
                      </a:endParaRPr>
                    </a:p>
                  </a:txBody>
                  <a:tcPr anchor="ctr">
                    <a:lnL w="12700" cmpd="sng">
                      <a:noFill/>
                    </a:lnL>
                    <a:lnR w="12700" cmpd="sng">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200" dirty="0">
                        <a:solidFill>
                          <a:schemeClr val="bg1"/>
                        </a:solidFill>
                      </a:endParaRPr>
                    </a:p>
                  </a:txBody>
                  <a:tcPr marL="95186" marR="95186" marT="47593" marB="47593" anchor="ctr">
                    <a:lnL w="12700" cmpd="sng">
                      <a:noFill/>
                    </a:lnL>
                    <a:lnR w="12700" cmpd="sng">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200" dirty="0">
                        <a:solidFill>
                          <a:schemeClr val="bg1"/>
                        </a:solidFill>
                      </a:endParaRPr>
                    </a:p>
                  </a:txBody>
                  <a:tcPr marL="95186" marR="95186" marT="47593" marB="47593" anchor="ctr">
                    <a:lnL w="12700" cmpd="sng">
                      <a:noFill/>
                    </a:lnL>
                    <a:lnR w="12700" cmpd="sng">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bg1"/>
                        </a:solidFill>
                      </a:endParaRPr>
                    </a:p>
                  </a:txBody>
                  <a:tcPr marL="95186" marR="95186" marT="47593" marB="47593" anchor="ctr">
                    <a:lnL w="12700" cmpd="sng">
                      <a:noFill/>
                    </a:lnL>
                    <a:lnR w="12700" cmpd="sng">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bg1"/>
                        </a:solidFill>
                      </a:endParaRPr>
                    </a:p>
                  </a:txBody>
                  <a:tcPr marL="95186" marR="95186" marT="47593" marB="47593" anchor="ctr">
                    <a:lnL w="12700" cmpd="sng">
                      <a:noFill/>
                    </a:lnL>
                    <a:lnR w="12700" cmpd="sng">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6860975"/>
                  </a:ext>
                </a:extLst>
              </a:tr>
              <a:tr h="638982">
                <a:tc>
                  <a:txBody>
                    <a:bodyPr/>
                    <a:lstStyle/>
                    <a:p>
                      <a:pPr algn="ctr"/>
                      <a:r>
                        <a:rPr lang="en-US" sz="1400" kern="1200" dirty="0">
                          <a:solidFill>
                            <a:schemeClr val="bg1"/>
                          </a:solidFill>
                          <a:latin typeface="+mn-lt"/>
                          <a:ea typeface="+mn-ea"/>
                          <a:cs typeface="+mn-cs"/>
                        </a:rPr>
                        <a:t>Voice dictation </a:t>
                      </a:r>
                      <a:endParaRPr lang="ru-RU" sz="1400" dirty="0">
                        <a:solidFill>
                          <a:schemeClr val="bg1"/>
                        </a:solidFill>
                      </a:endParaRPr>
                    </a:p>
                  </a:txBody>
                  <a:tcPr anchor="ctr">
                    <a:lnL w="12700" cmpd="sng">
                      <a:noFill/>
                    </a:lnL>
                    <a:lnR w="12700" cmpd="sng">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200" dirty="0">
                        <a:solidFill>
                          <a:schemeClr val="bg1"/>
                        </a:solidFill>
                      </a:endParaRPr>
                    </a:p>
                  </a:txBody>
                  <a:tcPr marL="95186" marR="95186" marT="47593" marB="47593" anchor="ctr">
                    <a:lnL w="12700" cmpd="sng">
                      <a:noFill/>
                    </a:lnL>
                    <a:lnR w="12700" cmpd="sng">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200" dirty="0">
                        <a:solidFill>
                          <a:schemeClr val="bg1"/>
                        </a:solidFill>
                      </a:endParaRPr>
                    </a:p>
                  </a:txBody>
                  <a:tcPr marL="95186" marR="95186" marT="47593" marB="47593" anchor="ctr">
                    <a:lnL w="12700" cmpd="sng">
                      <a:noFill/>
                    </a:lnL>
                    <a:lnR w="12700" cmpd="sng">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bg1"/>
                        </a:solidFill>
                      </a:endParaRPr>
                    </a:p>
                  </a:txBody>
                  <a:tcPr marL="95186" marR="95186" marT="47593" marB="47593" anchor="ctr">
                    <a:lnL w="12700" cmpd="sng">
                      <a:noFill/>
                    </a:lnL>
                    <a:lnR w="12700" cmpd="sng">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bg1"/>
                        </a:solidFill>
                      </a:endParaRPr>
                    </a:p>
                  </a:txBody>
                  <a:tcPr marL="95186" marR="95186" marT="47593" marB="47593" anchor="ctr">
                    <a:lnL w="12700" cmpd="sng">
                      <a:noFill/>
                    </a:lnL>
                    <a:lnR w="12700" cmpd="sng">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5121222"/>
                  </a:ext>
                </a:extLst>
              </a:tr>
              <a:tr h="638982">
                <a:tc>
                  <a:txBody>
                    <a:bodyPr/>
                    <a:lstStyle/>
                    <a:p>
                      <a:pPr algn="ctr"/>
                      <a:r>
                        <a:rPr lang="en-CA" sz="1400" kern="1200" dirty="0">
                          <a:solidFill>
                            <a:schemeClr val="bg1"/>
                          </a:solidFill>
                          <a:latin typeface="+mn-lt"/>
                          <a:ea typeface="+mn-ea"/>
                          <a:cs typeface="+mn-cs"/>
                        </a:rPr>
                        <a:t>Comprehensive Features</a:t>
                      </a:r>
                      <a:endParaRPr lang="ru-RU" sz="1400" dirty="0">
                        <a:solidFill>
                          <a:schemeClr val="bg1"/>
                        </a:solidFill>
                      </a:endParaRPr>
                    </a:p>
                  </a:txBody>
                  <a:tcPr anchor="ctr">
                    <a:lnL w="12700" cmpd="sng">
                      <a:noFill/>
                    </a:lnL>
                    <a:lnR w="12700" cmpd="sng">
                      <a:noFill/>
                    </a:lnR>
                    <a:lnT w="12700" cap="flat" cmpd="sng" algn="ctr">
                      <a:solidFill>
                        <a:schemeClr val="accent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ru-RU" sz="1200" dirty="0">
                        <a:solidFill>
                          <a:schemeClr val="bg1"/>
                        </a:solidFill>
                      </a:endParaRPr>
                    </a:p>
                  </a:txBody>
                  <a:tcPr marL="95186" marR="95186" marT="47593" marB="47593" anchor="ctr">
                    <a:lnL w="12700" cmpd="sng">
                      <a:noFill/>
                    </a:lnL>
                    <a:lnR w="12700" cmpd="sng">
                      <a:noFill/>
                    </a:lnR>
                    <a:lnT w="12700" cap="flat" cmpd="sng" algn="ctr">
                      <a:solidFill>
                        <a:schemeClr val="accent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ru-RU" sz="1200" dirty="0">
                        <a:solidFill>
                          <a:schemeClr val="bg1"/>
                        </a:solidFill>
                      </a:endParaRPr>
                    </a:p>
                  </a:txBody>
                  <a:tcPr marL="95186" marR="95186" marT="47593" marB="47593" anchor="ctr">
                    <a:lnL w="12700" cmpd="sng">
                      <a:noFill/>
                    </a:lnL>
                    <a:lnR w="12700" cmpd="sng">
                      <a:noFill/>
                    </a:lnR>
                    <a:lnT w="12700" cap="flat" cmpd="sng" algn="ctr">
                      <a:solidFill>
                        <a:schemeClr val="accent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bg1"/>
                        </a:solidFill>
                      </a:endParaRPr>
                    </a:p>
                  </a:txBody>
                  <a:tcPr marL="95186" marR="95186" marT="47593" marB="47593" anchor="ctr">
                    <a:lnL w="12700" cmpd="sng">
                      <a:noFill/>
                    </a:lnL>
                    <a:lnR w="12700" cmpd="sng">
                      <a:noFill/>
                    </a:lnR>
                    <a:lnT w="12700" cap="flat" cmpd="sng" algn="ctr">
                      <a:solidFill>
                        <a:schemeClr val="accent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bg1"/>
                        </a:solidFill>
                      </a:endParaRPr>
                    </a:p>
                  </a:txBody>
                  <a:tcPr marL="95186" marR="95186" marT="47593" marB="47593" anchor="ctr">
                    <a:lnL w="12700" cmpd="sng">
                      <a:noFill/>
                    </a:lnL>
                    <a:lnR w="12700" cmpd="sng">
                      <a:noFill/>
                    </a:lnR>
                    <a:lnT w="12700" cap="flat" cmpd="sng" algn="ctr">
                      <a:solidFill>
                        <a:schemeClr val="accent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123171"/>
                  </a:ext>
                </a:extLst>
              </a:tr>
            </a:tbl>
          </a:graphicData>
        </a:graphic>
      </p:graphicFrame>
      <p:pic>
        <p:nvPicPr>
          <p:cNvPr id="5" name="Graphic 4" descr="Checkmark with solid fill">
            <a:extLst>
              <a:ext uri="{FF2B5EF4-FFF2-40B4-BE49-F238E27FC236}">
                <a16:creationId xmlns:a16="http://schemas.microsoft.com/office/drawing/2014/main" id="{1AAA9EAC-E316-95AB-613C-047C5F1A4C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92471" y="5403811"/>
            <a:ext cx="361708" cy="361708"/>
          </a:xfrm>
          <a:prstGeom prst="rect">
            <a:avLst/>
          </a:prstGeom>
        </p:spPr>
      </p:pic>
      <p:pic>
        <p:nvPicPr>
          <p:cNvPr id="6" name="Graphic 5" descr="Checkmark with solid fill">
            <a:extLst>
              <a:ext uri="{FF2B5EF4-FFF2-40B4-BE49-F238E27FC236}">
                <a16:creationId xmlns:a16="http://schemas.microsoft.com/office/drawing/2014/main" id="{D846B6A7-5E05-48B7-580D-806C92EDF6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93431" y="5442316"/>
            <a:ext cx="361708" cy="361708"/>
          </a:xfrm>
          <a:prstGeom prst="rect">
            <a:avLst/>
          </a:prstGeom>
        </p:spPr>
      </p:pic>
      <p:pic>
        <p:nvPicPr>
          <p:cNvPr id="8" name="Graphic 7" descr="Checkmark with solid fill">
            <a:extLst>
              <a:ext uri="{FF2B5EF4-FFF2-40B4-BE49-F238E27FC236}">
                <a16:creationId xmlns:a16="http://schemas.microsoft.com/office/drawing/2014/main" id="{505EED71-0624-90E8-4FB8-AD1F5B7D0D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93431" y="4171029"/>
            <a:ext cx="361708" cy="361708"/>
          </a:xfrm>
          <a:prstGeom prst="rect">
            <a:avLst/>
          </a:prstGeom>
        </p:spPr>
      </p:pic>
      <p:pic>
        <p:nvPicPr>
          <p:cNvPr id="10" name="Graphic 9" descr="Checkmark with solid fill">
            <a:extLst>
              <a:ext uri="{FF2B5EF4-FFF2-40B4-BE49-F238E27FC236}">
                <a16:creationId xmlns:a16="http://schemas.microsoft.com/office/drawing/2014/main" id="{00AD02F5-D5CF-6689-34D2-A142DF3350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38898" y="3538958"/>
            <a:ext cx="361708" cy="361708"/>
          </a:xfrm>
          <a:prstGeom prst="rect">
            <a:avLst/>
          </a:prstGeom>
        </p:spPr>
      </p:pic>
      <p:pic>
        <p:nvPicPr>
          <p:cNvPr id="14" name="Graphic 13" descr="Close with solid fill">
            <a:extLst>
              <a:ext uri="{FF2B5EF4-FFF2-40B4-BE49-F238E27FC236}">
                <a16:creationId xmlns:a16="http://schemas.microsoft.com/office/drawing/2014/main" id="{39C0CCF3-C3A7-5DC7-27A0-6AB4A439E1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24333" y="3535730"/>
            <a:ext cx="361708" cy="361708"/>
          </a:xfrm>
          <a:prstGeom prst="rect">
            <a:avLst/>
          </a:prstGeom>
        </p:spPr>
      </p:pic>
      <p:pic>
        <p:nvPicPr>
          <p:cNvPr id="16" name="Graphic 15" descr="Close with solid fill">
            <a:extLst>
              <a:ext uri="{FF2B5EF4-FFF2-40B4-BE49-F238E27FC236}">
                <a16:creationId xmlns:a16="http://schemas.microsoft.com/office/drawing/2014/main" id="{9D241E58-95C6-F3A4-7F93-23FEF5CA573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06713" y="4774216"/>
            <a:ext cx="361708" cy="361708"/>
          </a:xfrm>
          <a:prstGeom prst="rect">
            <a:avLst/>
          </a:prstGeom>
        </p:spPr>
      </p:pic>
      <p:pic>
        <p:nvPicPr>
          <p:cNvPr id="17" name="Graphic 16" descr="Close with solid fill">
            <a:extLst>
              <a:ext uri="{FF2B5EF4-FFF2-40B4-BE49-F238E27FC236}">
                <a16:creationId xmlns:a16="http://schemas.microsoft.com/office/drawing/2014/main" id="{AE028375-6EED-3F64-D935-F5C3FD1F97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17056" y="4171029"/>
            <a:ext cx="361708" cy="361708"/>
          </a:xfrm>
          <a:prstGeom prst="rect">
            <a:avLst/>
          </a:prstGeom>
        </p:spPr>
      </p:pic>
      <p:pic>
        <p:nvPicPr>
          <p:cNvPr id="18" name="Graphic 17" descr="Checkmark with solid fill">
            <a:extLst>
              <a:ext uri="{FF2B5EF4-FFF2-40B4-BE49-F238E27FC236}">
                <a16:creationId xmlns:a16="http://schemas.microsoft.com/office/drawing/2014/main" id="{6CBCE846-B980-44FE-9638-D5841EEF13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38898" y="5419168"/>
            <a:ext cx="361708" cy="361708"/>
          </a:xfrm>
          <a:prstGeom prst="rect">
            <a:avLst/>
          </a:prstGeom>
        </p:spPr>
      </p:pic>
      <p:pic>
        <p:nvPicPr>
          <p:cNvPr id="19" name="Graphic 18" descr="Close with solid fill">
            <a:extLst>
              <a:ext uri="{FF2B5EF4-FFF2-40B4-BE49-F238E27FC236}">
                <a16:creationId xmlns:a16="http://schemas.microsoft.com/office/drawing/2014/main" id="{B9AE0721-EAE6-E8D8-A0D3-5158372527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03179" y="4795868"/>
            <a:ext cx="361708" cy="361708"/>
          </a:xfrm>
          <a:prstGeom prst="rect">
            <a:avLst/>
          </a:prstGeom>
        </p:spPr>
      </p:pic>
      <p:pic>
        <p:nvPicPr>
          <p:cNvPr id="20" name="Graphic 19" descr="Checkmark with solid fill">
            <a:extLst>
              <a:ext uri="{FF2B5EF4-FFF2-40B4-BE49-F238E27FC236}">
                <a16:creationId xmlns:a16="http://schemas.microsoft.com/office/drawing/2014/main" id="{4AE7564B-2C35-2F63-CC4A-DFE450EFD4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38898" y="4800262"/>
            <a:ext cx="361708" cy="361708"/>
          </a:xfrm>
          <a:prstGeom prst="rect">
            <a:avLst/>
          </a:prstGeom>
        </p:spPr>
      </p:pic>
      <p:pic>
        <p:nvPicPr>
          <p:cNvPr id="21" name="Graphic 20" descr="Checkmark with solid fill">
            <a:extLst>
              <a:ext uri="{FF2B5EF4-FFF2-40B4-BE49-F238E27FC236}">
                <a16:creationId xmlns:a16="http://schemas.microsoft.com/office/drawing/2014/main" id="{98B17C23-46BB-F618-258F-EED2196599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00959" y="4171029"/>
            <a:ext cx="361708" cy="361708"/>
          </a:xfrm>
          <a:prstGeom prst="rect">
            <a:avLst/>
          </a:prstGeom>
        </p:spPr>
      </p:pic>
      <p:pic>
        <p:nvPicPr>
          <p:cNvPr id="22" name="Graphic 21" descr="Checkmark with solid fill">
            <a:extLst>
              <a:ext uri="{FF2B5EF4-FFF2-40B4-BE49-F238E27FC236}">
                <a16:creationId xmlns:a16="http://schemas.microsoft.com/office/drawing/2014/main" id="{D30CAB09-69B6-3B6A-66ED-5AB27FA76D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38898" y="4171029"/>
            <a:ext cx="361708" cy="361708"/>
          </a:xfrm>
          <a:prstGeom prst="rect">
            <a:avLst/>
          </a:prstGeom>
        </p:spPr>
      </p:pic>
      <p:pic>
        <p:nvPicPr>
          <p:cNvPr id="23" name="Graphic 22" descr="Close with solid fill">
            <a:extLst>
              <a:ext uri="{FF2B5EF4-FFF2-40B4-BE49-F238E27FC236}">
                <a16:creationId xmlns:a16="http://schemas.microsoft.com/office/drawing/2014/main" id="{316495B9-6AE1-0A5F-514D-3F32F1D365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93431" y="3535730"/>
            <a:ext cx="361708" cy="361708"/>
          </a:xfrm>
          <a:prstGeom prst="rect">
            <a:avLst/>
          </a:prstGeom>
        </p:spPr>
      </p:pic>
      <p:pic>
        <p:nvPicPr>
          <p:cNvPr id="24" name="Graphic 23" descr="Close with solid fill">
            <a:extLst>
              <a:ext uri="{FF2B5EF4-FFF2-40B4-BE49-F238E27FC236}">
                <a16:creationId xmlns:a16="http://schemas.microsoft.com/office/drawing/2014/main" id="{CE3C7349-1FFC-1307-A329-31AAE56689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09769" y="3535730"/>
            <a:ext cx="361708" cy="361708"/>
          </a:xfrm>
          <a:prstGeom prst="rect">
            <a:avLst/>
          </a:prstGeom>
        </p:spPr>
      </p:pic>
      <p:pic>
        <p:nvPicPr>
          <p:cNvPr id="25" name="Graphic 24" descr="Close with solid fill">
            <a:extLst>
              <a:ext uri="{FF2B5EF4-FFF2-40B4-BE49-F238E27FC236}">
                <a16:creationId xmlns:a16="http://schemas.microsoft.com/office/drawing/2014/main" id="{163D45D9-B337-7DE7-2A2D-4DBF96482B6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93431" y="4806788"/>
            <a:ext cx="361708" cy="361708"/>
          </a:xfrm>
          <a:prstGeom prst="rect">
            <a:avLst/>
          </a:prstGeom>
        </p:spPr>
      </p:pic>
      <p:pic>
        <p:nvPicPr>
          <p:cNvPr id="26" name="Graphic 25" descr="Close with solid fill">
            <a:extLst>
              <a:ext uri="{FF2B5EF4-FFF2-40B4-BE49-F238E27FC236}">
                <a16:creationId xmlns:a16="http://schemas.microsoft.com/office/drawing/2014/main" id="{1724E751-245B-7480-1C6E-DAFC94CD8C7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99185" y="5459003"/>
            <a:ext cx="361708" cy="361708"/>
          </a:xfrm>
          <a:prstGeom prst="rect">
            <a:avLst/>
          </a:prstGeom>
        </p:spPr>
      </p:pic>
    </p:spTree>
    <p:extLst>
      <p:ext uri="{BB962C8B-B14F-4D97-AF65-F5344CB8AC3E}">
        <p14:creationId xmlns:p14="http://schemas.microsoft.com/office/powerpoint/2010/main" val="707789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1885156" y="147828"/>
            <a:ext cx="8421688" cy="1325563"/>
          </a:xfrm>
        </p:spPr>
        <p:txBody>
          <a:bodyPr/>
          <a:lstStyle/>
          <a:p>
            <a:r>
              <a:rPr lang="en-US" dirty="0"/>
              <a:t>MEET THE TEAM</a:t>
            </a:r>
          </a:p>
        </p:txBody>
      </p:sp>
      <p:sp>
        <p:nvSpPr>
          <p:cNvPr id="24" name="Text Placeholder 23">
            <a:extLst>
              <a:ext uri="{FF2B5EF4-FFF2-40B4-BE49-F238E27FC236}">
                <a16:creationId xmlns:a16="http://schemas.microsoft.com/office/drawing/2014/main" id="{7BAD1FFF-8B97-4CD1-85E7-B7738EAD28CD}"/>
              </a:ext>
            </a:extLst>
          </p:cNvPr>
          <p:cNvSpPr>
            <a:spLocks noGrp="1"/>
          </p:cNvSpPr>
          <p:nvPr>
            <p:ph type="body" idx="1"/>
          </p:nvPr>
        </p:nvSpPr>
        <p:spPr>
          <a:xfrm>
            <a:off x="1341763" y="3052532"/>
            <a:ext cx="2161197" cy="307145"/>
          </a:xfrm>
        </p:spPr>
        <p:txBody>
          <a:bodyPr/>
          <a:lstStyle/>
          <a:p>
            <a:r>
              <a:rPr lang="en-US" dirty="0"/>
              <a:t>MARTIN OUMIET​</a:t>
            </a:r>
          </a:p>
        </p:txBody>
      </p:sp>
      <p:sp>
        <p:nvSpPr>
          <p:cNvPr id="36" name="Text Placeholder 35">
            <a:extLst>
              <a:ext uri="{FF2B5EF4-FFF2-40B4-BE49-F238E27FC236}">
                <a16:creationId xmlns:a16="http://schemas.microsoft.com/office/drawing/2014/main" id="{B76FA389-A54D-4E4B-81DA-DBA175D78FEC}"/>
              </a:ext>
            </a:extLst>
          </p:cNvPr>
          <p:cNvSpPr>
            <a:spLocks noGrp="1"/>
          </p:cNvSpPr>
          <p:nvPr>
            <p:ph type="body" idx="21"/>
          </p:nvPr>
        </p:nvSpPr>
        <p:spPr>
          <a:xfrm>
            <a:off x="1436478" y="3360492"/>
            <a:ext cx="1807837" cy="307145"/>
          </a:xfrm>
        </p:spPr>
        <p:txBody>
          <a:bodyPr/>
          <a:lstStyle/>
          <a:p>
            <a:r>
              <a:rPr lang="en-US" sz="1000" dirty="0">
                <a:latin typeface="+mj-lt"/>
              </a:rPr>
              <a:t>Chief Executive Officer</a:t>
            </a:r>
          </a:p>
        </p:txBody>
      </p:sp>
      <p:sp>
        <p:nvSpPr>
          <p:cNvPr id="33" name="Text Placeholder 32">
            <a:extLst>
              <a:ext uri="{FF2B5EF4-FFF2-40B4-BE49-F238E27FC236}">
                <a16:creationId xmlns:a16="http://schemas.microsoft.com/office/drawing/2014/main" id="{10C8C8C1-99D8-4034-A628-DECEB703BA1D}"/>
              </a:ext>
            </a:extLst>
          </p:cNvPr>
          <p:cNvSpPr>
            <a:spLocks noGrp="1"/>
          </p:cNvSpPr>
          <p:nvPr>
            <p:ph type="body" idx="18"/>
          </p:nvPr>
        </p:nvSpPr>
        <p:spPr>
          <a:xfrm>
            <a:off x="4832645" y="3052532"/>
            <a:ext cx="2317985" cy="307145"/>
          </a:xfrm>
        </p:spPr>
        <p:txBody>
          <a:bodyPr/>
          <a:lstStyle/>
          <a:p>
            <a:r>
              <a:rPr lang="en-US" cap="all" dirty="0"/>
              <a:t>Sebastien </a:t>
            </a:r>
            <a:r>
              <a:rPr lang="en-US" cap="all" dirty="0" err="1"/>
              <a:t>Pesant</a:t>
            </a:r>
            <a:endParaRPr lang="en-US" cap="all" dirty="0"/>
          </a:p>
        </p:txBody>
      </p:sp>
      <p:sp>
        <p:nvSpPr>
          <p:cNvPr id="37" name="Text Placeholder 36">
            <a:extLst>
              <a:ext uri="{FF2B5EF4-FFF2-40B4-BE49-F238E27FC236}">
                <a16:creationId xmlns:a16="http://schemas.microsoft.com/office/drawing/2014/main" id="{65786675-BFC6-4743-BFD3-D64691F771D8}"/>
              </a:ext>
            </a:extLst>
          </p:cNvPr>
          <p:cNvSpPr>
            <a:spLocks noGrp="1"/>
          </p:cNvSpPr>
          <p:nvPr>
            <p:ph type="body" idx="22"/>
          </p:nvPr>
        </p:nvSpPr>
        <p:spPr>
          <a:xfrm>
            <a:off x="4987116" y="3360492"/>
            <a:ext cx="2009039" cy="365125"/>
          </a:xfrm>
        </p:spPr>
        <p:txBody>
          <a:bodyPr/>
          <a:lstStyle/>
          <a:p>
            <a:r>
              <a:rPr lang="en-US" sz="1000" dirty="0">
                <a:latin typeface="+mj-lt"/>
              </a:rPr>
              <a:t>Chief Business Development Officer</a:t>
            </a:r>
          </a:p>
        </p:txBody>
      </p:sp>
      <p:sp>
        <p:nvSpPr>
          <p:cNvPr id="34" name="Text Placeholder 33">
            <a:extLst>
              <a:ext uri="{FF2B5EF4-FFF2-40B4-BE49-F238E27FC236}">
                <a16:creationId xmlns:a16="http://schemas.microsoft.com/office/drawing/2014/main" id="{08CA58D6-00FD-4D81-A0F6-215C4D558912}"/>
              </a:ext>
            </a:extLst>
          </p:cNvPr>
          <p:cNvSpPr>
            <a:spLocks noGrp="1"/>
          </p:cNvSpPr>
          <p:nvPr>
            <p:ph type="body" idx="19"/>
          </p:nvPr>
        </p:nvSpPr>
        <p:spPr>
          <a:xfrm>
            <a:off x="8259914" y="3052532"/>
            <a:ext cx="2859729" cy="307145"/>
          </a:xfrm>
        </p:spPr>
        <p:txBody>
          <a:bodyPr/>
          <a:lstStyle/>
          <a:p>
            <a:r>
              <a:rPr lang="en-US" dirty="0"/>
              <a:t>MHAMED BENCHERQUI​</a:t>
            </a:r>
          </a:p>
        </p:txBody>
      </p:sp>
      <p:sp>
        <p:nvSpPr>
          <p:cNvPr id="39" name="Text Placeholder 38">
            <a:extLst>
              <a:ext uri="{FF2B5EF4-FFF2-40B4-BE49-F238E27FC236}">
                <a16:creationId xmlns:a16="http://schemas.microsoft.com/office/drawing/2014/main" id="{59D9F00A-8CF0-41E8-9BB6-3B8ECDA55D49}"/>
              </a:ext>
            </a:extLst>
          </p:cNvPr>
          <p:cNvSpPr>
            <a:spLocks noGrp="1"/>
          </p:cNvSpPr>
          <p:nvPr>
            <p:ph type="body" idx="24"/>
          </p:nvPr>
        </p:nvSpPr>
        <p:spPr>
          <a:xfrm>
            <a:off x="8756694" y="4795781"/>
            <a:ext cx="1061560" cy="272806"/>
          </a:xfrm>
        </p:spPr>
        <p:txBody>
          <a:bodyPr/>
          <a:lstStyle/>
          <a:p>
            <a:r>
              <a:rPr lang="en-US" dirty="0"/>
              <a:t>VP Marketing</a:t>
            </a:r>
          </a:p>
          <a:p>
            <a:endParaRPr lang="en-US" dirty="0"/>
          </a:p>
        </p:txBody>
      </p:sp>
      <p:sp>
        <p:nvSpPr>
          <p:cNvPr id="3" name="Date Placeholder 2">
            <a:extLst>
              <a:ext uri="{FF2B5EF4-FFF2-40B4-BE49-F238E27FC236}">
                <a16:creationId xmlns:a16="http://schemas.microsoft.com/office/drawing/2014/main" id="{02F9CC1F-102C-49CC-B646-8E6826368A81}"/>
              </a:ext>
            </a:extLst>
          </p:cNvPr>
          <p:cNvSpPr>
            <a:spLocks noGrp="1"/>
          </p:cNvSpPr>
          <p:nvPr>
            <p:ph type="dt" sz="half" idx="10"/>
          </p:nvPr>
        </p:nvSpPr>
        <p:spPr>
          <a:xfrm>
            <a:off x="838200" y="6356350"/>
            <a:ext cx="2743200" cy="365125"/>
          </a:xfrm>
        </p:spPr>
        <p:txBody>
          <a:bodyPr/>
          <a:lstStyle/>
          <a:p>
            <a:r>
              <a:rPr lang="en-US" dirty="0"/>
              <a:t>2023</a:t>
            </a:r>
          </a:p>
        </p:txBody>
      </p:sp>
      <p:sp>
        <p:nvSpPr>
          <p:cNvPr id="5" name="Slide Number Placeholder 4">
            <a:extLst>
              <a:ext uri="{FF2B5EF4-FFF2-40B4-BE49-F238E27FC236}">
                <a16:creationId xmlns:a16="http://schemas.microsoft.com/office/drawing/2014/main" id="{46868410-BE8A-4C98-9C72-20D0A2A6A8B9}"/>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9</a:t>
            </a:fld>
            <a:endParaRPr lang="en-US" dirty="0"/>
          </a:p>
        </p:txBody>
      </p:sp>
      <p:pic>
        <p:nvPicPr>
          <p:cNvPr id="14" name="Picture Placeholder 13">
            <a:extLst>
              <a:ext uri="{FF2B5EF4-FFF2-40B4-BE49-F238E27FC236}">
                <a16:creationId xmlns:a16="http://schemas.microsoft.com/office/drawing/2014/main" id="{5C3B338E-8545-45F0-2575-EF33FE150286}"/>
              </a:ext>
            </a:extLst>
          </p:cNvPr>
          <p:cNvPicPr>
            <a:picLocks noGrp="1" noChangeAspect="1"/>
          </p:cNvPicPr>
          <p:nvPr>
            <p:ph type="pic" sz="quarter" idx="15"/>
          </p:nvPr>
        </p:nvPicPr>
        <p:blipFill>
          <a:blip r:embed="rId2"/>
          <a:srcRect l="43" r="43"/>
          <a:stretch>
            <a:fillRect/>
          </a:stretch>
        </p:blipFill>
        <p:spPr>
          <a:xfrm>
            <a:off x="8738962" y="1349375"/>
            <a:ext cx="1688679" cy="1688679"/>
          </a:xfrm>
          <a:prstGeom prst="rect">
            <a:avLst/>
          </a:prstGeom>
        </p:spPr>
      </p:pic>
      <p:pic>
        <p:nvPicPr>
          <p:cNvPr id="6" name="Picture Placeholder 5" descr="A person in a blue shirt&#10;&#10;Description automatically generated">
            <a:extLst>
              <a:ext uri="{FF2B5EF4-FFF2-40B4-BE49-F238E27FC236}">
                <a16:creationId xmlns:a16="http://schemas.microsoft.com/office/drawing/2014/main" id="{A9946EC6-6CB9-8363-C71D-8F4802CCCDB9}"/>
              </a:ext>
            </a:extLst>
          </p:cNvPr>
          <p:cNvPicPr>
            <a:picLocks noGrp="1" noChangeAspect="1"/>
          </p:cNvPicPr>
          <p:nvPr>
            <p:ph type="pic" sz="quarter" idx="17"/>
          </p:nvPr>
        </p:nvPicPr>
        <p:blipFill>
          <a:blip r:embed="rId3"/>
          <a:srcRect t="1225" b="1225"/>
          <a:stretch>
            <a:fillRect/>
          </a:stretch>
        </p:blipFill>
        <p:spPr>
          <a:xfrm>
            <a:off x="1552575" y="1349375"/>
            <a:ext cx="1692275" cy="1692275"/>
          </a:xfrm>
        </p:spPr>
      </p:pic>
      <p:pic>
        <p:nvPicPr>
          <p:cNvPr id="25" name="Picture Placeholder 24">
            <a:extLst>
              <a:ext uri="{FF2B5EF4-FFF2-40B4-BE49-F238E27FC236}">
                <a16:creationId xmlns:a16="http://schemas.microsoft.com/office/drawing/2014/main" id="{0693E8E3-9547-5090-44A4-6CB3C637EF30}"/>
              </a:ext>
            </a:extLst>
          </p:cNvPr>
          <p:cNvPicPr>
            <a:picLocks noGrp="1" noChangeAspect="1"/>
          </p:cNvPicPr>
          <p:nvPr>
            <p:ph type="pic" sz="quarter" idx="14"/>
          </p:nvPr>
        </p:nvPicPr>
        <p:blipFill>
          <a:blip r:embed="rId4"/>
          <a:srcRect l="608" r="608"/>
          <a:stretch>
            <a:fillRect/>
          </a:stretch>
        </p:blipFill>
        <p:spPr>
          <a:xfrm>
            <a:off x="5145818" y="1349375"/>
            <a:ext cx="1691640" cy="1691640"/>
          </a:xfrm>
          <a:prstGeom prst="rect">
            <a:avLst/>
          </a:prstGeom>
        </p:spPr>
      </p:pic>
      <p:pic>
        <p:nvPicPr>
          <p:cNvPr id="29" name="Picture Placeholder 28">
            <a:extLst>
              <a:ext uri="{FF2B5EF4-FFF2-40B4-BE49-F238E27FC236}">
                <a16:creationId xmlns:a16="http://schemas.microsoft.com/office/drawing/2014/main" id="{60DA4ADE-2DF5-2519-D4F2-9C3822A3A49A}"/>
              </a:ext>
            </a:extLst>
          </p:cNvPr>
          <p:cNvPicPr>
            <a:picLocks noGrp="1" noChangeAspect="1"/>
          </p:cNvPicPr>
          <p:nvPr>
            <p:ph type="pic" sz="quarter" idx="16"/>
          </p:nvPr>
        </p:nvPicPr>
        <p:blipFill>
          <a:blip r:embed="rId5"/>
          <a:srcRect l="2215" r="2215"/>
          <a:stretch>
            <a:fillRect/>
          </a:stretch>
        </p:blipFill>
        <p:spPr>
          <a:xfrm>
            <a:off x="1576541" y="3897824"/>
            <a:ext cx="1691640" cy="1691640"/>
          </a:xfrm>
          <a:prstGeom prst="rect">
            <a:avLst/>
          </a:prstGeom>
        </p:spPr>
      </p:pic>
      <p:pic>
        <p:nvPicPr>
          <p:cNvPr id="41" name="Picture 40">
            <a:extLst>
              <a:ext uri="{FF2B5EF4-FFF2-40B4-BE49-F238E27FC236}">
                <a16:creationId xmlns:a16="http://schemas.microsoft.com/office/drawing/2014/main" id="{921C0EA4-FA65-D69C-0FF1-41CBA2C70AAB}"/>
              </a:ext>
            </a:extLst>
          </p:cNvPr>
          <p:cNvPicPr>
            <a:picLocks noChangeAspect="1"/>
          </p:cNvPicPr>
          <p:nvPr/>
        </p:nvPicPr>
        <p:blipFill rotWithShape="1">
          <a:blip r:embed="rId6"/>
          <a:srcRect l="1923" t="2881" r="4072" b="5199"/>
          <a:stretch/>
        </p:blipFill>
        <p:spPr>
          <a:xfrm>
            <a:off x="5145815" y="3897744"/>
            <a:ext cx="1691640" cy="1691640"/>
          </a:xfrm>
          <a:prstGeom prst="rect">
            <a:avLst/>
          </a:prstGeom>
        </p:spPr>
      </p:pic>
      <p:pic>
        <p:nvPicPr>
          <p:cNvPr id="42" name="Picture 41">
            <a:extLst>
              <a:ext uri="{FF2B5EF4-FFF2-40B4-BE49-F238E27FC236}">
                <a16:creationId xmlns:a16="http://schemas.microsoft.com/office/drawing/2014/main" id="{EBBA6F1B-1520-7FE4-1443-A26DE223018A}"/>
              </a:ext>
            </a:extLst>
          </p:cNvPr>
          <p:cNvPicPr>
            <a:picLocks noChangeAspect="1"/>
          </p:cNvPicPr>
          <p:nvPr/>
        </p:nvPicPr>
        <p:blipFill rotWithShape="1">
          <a:blip r:embed="rId7"/>
          <a:srcRect l="-1583" t="784" r="9667" b="-784"/>
          <a:stretch/>
        </p:blipFill>
        <p:spPr>
          <a:xfrm>
            <a:off x="8736001" y="3897744"/>
            <a:ext cx="1691640" cy="1691640"/>
          </a:xfrm>
          <a:prstGeom prst="flowChartProcess">
            <a:avLst/>
          </a:prstGeom>
        </p:spPr>
      </p:pic>
      <p:sp>
        <p:nvSpPr>
          <p:cNvPr id="50" name="Text Placeholder 33">
            <a:extLst>
              <a:ext uri="{FF2B5EF4-FFF2-40B4-BE49-F238E27FC236}">
                <a16:creationId xmlns:a16="http://schemas.microsoft.com/office/drawing/2014/main" id="{A4BBFB17-04E2-5DC6-CF17-1213F98EC2FD}"/>
              </a:ext>
            </a:extLst>
          </p:cNvPr>
          <p:cNvSpPr txBox="1">
            <a:spLocks/>
          </p:cNvSpPr>
          <p:nvPr/>
        </p:nvSpPr>
        <p:spPr>
          <a:xfrm>
            <a:off x="8151956" y="5576438"/>
            <a:ext cx="2859729" cy="30714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US" sz="1400" kern="1200"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t>GHARBI HASSAN</a:t>
            </a:r>
          </a:p>
        </p:txBody>
      </p:sp>
      <p:sp>
        <p:nvSpPr>
          <p:cNvPr id="52" name="TextBox 51">
            <a:extLst>
              <a:ext uri="{FF2B5EF4-FFF2-40B4-BE49-F238E27FC236}">
                <a16:creationId xmlns:a16="http://schemas.microsoft.com/office/drawing/2014/main" id="{B01E8916-BED6-5E13-3D13-EA5259C1DE64}"/>
              </a:ext>
            </a:extLst>
          </p:cNvPr>
          <p:cNvSpPr txBox="1"/>
          <p:nvPr/>
        </p:nvSpPr>
        <p:spPr>
          <a:xfrm>
            <a:off x="8934806" y="5878708"/>
            <a:ext cx="1294028" cy="365124"/>
          </a:xfrm>
          <a:prstGeom prst="rect">
            <a:avLst/>
          </a:prstGeom>
        </p:spPr>
        <p:txBody>
          <a:bodyPr vert="horz" lIns="91440" tIns="45720" rIns="91440" bIns="45720" rtlCol="0" anchor="t">
            <a:noAutofit/>
          </a:bodyPr>
          <a:lstStyle>
            <a:lvl1pPr indent="0" algn="ctr">
              <a:lnSpc>
                <a:spcPct val="90000"/>
              </a:lnSpc>
              <a:spcBef>
                <a:spcPts val="1000"/>
              </a:spcBef>
              <a:buFont typeface="Arial" panose="020B0604020202020204" pitchFamily="34" charset="0"/>
              <a:buNone/>
              <a:defRPr lang="en-US" sz="1000" spc="150" baseline="0" dirty="0" smtClean="0">
                <a:latin typeface="+mj-lt"/>
                <a:ea typeface="+mj-ea"/>
                <a:cs typeface="+mj-cs"/>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n-US" dirty="0"/>
              <a:t>Chief Scientist Officer</a:t>
            </a:r>
          </a:p>
        </p:txBody>
      </p:sp>
      <p:sp>
        <p:nvSpPr>
          <p:cNvPr id="53" name="TextBox 52">
            <a:extLst>
              <a:ext uri="{FF2B5EF4-FFF2-40B4-BE49-F238E27FC236}">
                <a16:creationId xmlns:a16="http://schemas.microsoft.com/office/drawing/2014/main" id="{64D3212B-7250-4DDA-FAAD-CBC83412EF47}"/>
              </a:ext>
            </a:extLst>
          </p:cNvPr>
          <p:cNvSpPr txBox="1"/>
          <p:nvPr/>
        </p:nvSpPr>
        <p:spPr>
          <a:xfrm>
            <a:off x="8871747" y="3360492"/>
            <a:ext cx="1544349" cy="365125"/>
          </a:xfrm>
          <a:prstGeom prst="rect">
            <a:avLst/>
          </a:prstGeom>
        </p:spPr>
        <p:txBody>
          <a:bodyPr vert="horz" lIns="91440" tIns="45720" rIns="91440" bIns="45720" rtlCol="0" anchor="t">
            <a:noAutofit/>
          </a:bodyPr>
          <a:lstStyle>
            <a:lvl1pPr indent="0" algn="ctr">
              <a:lnSpc>
                <a:spcPct val="90000"/>
              </a:lnSpc>
              <a:spcBef>
                <a:spcPts val="1000"/>
              </a:spcBef>
              <a:buFont typeface="Arial" panose="020B0604020202020204" pitchFamily="34" charset="0"/>
              <a:buNone/>
              <a:defRPr lang="en-US" sz="1000" spc="150" baseline="0" dirty="0" smtClean="0">
                <a:latin typeface="+mj-lt"/>
                <a:ea typeface="+mj-ea"/>
                <a:cs typeface="+mj-cs"/>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n-US" dirty="0"/>
              <a:t>Chief Technology Officer</a:t>
            </a:r>
          </a:p>
        </p:txBody>
      </p:sp>
      <p:sp>
        <p:nvSpPr>
          <p:cNvPr id="56" name="Text Placeholder 33">
            <a:extLst>
              <a:ext uri="{FF2B5EF4-FFF2-40B4-BE49-F238E27FC236}">
                <a16:creationId xmlns:a16="http://schemas.microsoft.com/office/drawing/2014/main" id="{BFAB8E18-AF75-63F8-56C5-C0E15C708233}"/>
              </a:ext>
            </a:extLst>
          </p:cNvPr>
          <p:cNvSpPr txBox="1">
            <a:spLocks/>
          </p:cNvSpPr>
          <p:nvPr/>
        </p:nvSpPr>
        <p:spPr>
          <a:xfrm>
            <a:off x="4634976" y="5576438"/>
            <a:ext cx="2859729" cy="30714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US" sz="1400" kern="1200"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t>OBONGOFON UDOMAT</a:t>
            </a:r>
          </a:p>
        </p:txBody>
      </p:sp>
      <p:sp>
        <p:nvSpPr>
          <p:cNvPr id="57" name="TextBox 56">
            <a:extLst>
              <a:ext uri="{FF2B5EF4-FFF2-40B4-BE49-F238E27FC236}">
                <a16:creationId xmlns:a16="http://schemas.microsoft.com/office/drawing/2014/main" id="{73C30E3F-0D49-FD4B-5FA9-DAC519CF6CA5}"/>
              </a:ext>
            </a:extLst>
          </p:cNvPr>
          <p:cNvSpPr txBox="1"/>
          <p:nvPr/>
        </p:nvSpPr>
        <p:spPr>
          <a:xfrm>
            <a:off x="5259126" y="5878708"/>
            <a:ext cx="1578329" cy="386531"/>
          </a:xfrm>
          <a:prstGeom prst="rect">
            <a:avLst/>
          </a:prstGeom>
        </p:spPr>
        <p:txBody>
          <a:bodyPr vert="horz" lIns="91440" tIns="45720" rIns="91440" bIns="45720" rtlCol="0" anchor="t">
            <a:noAutofit/>
          </a:bodyPr>
          <a:lstStyle>
            <a:lvl1pPr indent="0" algn="ctr">
              <a:lnSpc>
                <a:spcPct val="90000"/>
              </a:lnSpc>
              <a:spcBef>
                <a:spcPts val="1000"/>
              </a:spcBef>
              <a:buFont typeface="Arial" panose="020B0604020202020204" pitchFamily="34" charset="0"/>
              <a:buNone/>
              <a:defRPr lang="en-US" sz="1000" spc="150" baseline="0" dirty="0" smtClean="0">
                <a:latin typeface="+mj-lt"/>
                <a:ea typeface="+mj-ea"/>
                <a:cs typeface="+mj-cs"/>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n-US" dirty="0"/>
              <a:t>Chief Marketing Officer</a:t>
            </a:r>
          </a:p>
        </p:txBody>
      </p:sp>
      <p:sp>
        <p:nvSpPr>
          <p:cNvPr id="58" name="Text Placeholder 33">
            <a:extLst>
              <a:ext uri="{FF2B5EF4-FFF2-40B4-BE49-F238E27FC236}">
                <a16:creationId xmlns:a16="http://schemas.microsoft.com/office/drawing/2014/main" id="{6A8C1804-6AF9-481C-8F63-5C3E224BA4AB}"/>
              </a:ext>
            </a:extLst>
          </p:cNvPr>
          <p:cNvSpPr txBox="1">
            <a:spLocks/>
          </p:cNvSpPr>
          <p:nvPr/>
        </p:nvSpPr>
        <p:spPr>
          <a:xfrm>
            <a:off x="952210" y="5576438"/>
            <a:ext cx="2859729" cy="30714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US" sz="1400" kern="1200"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t>AMIT BASUNIA</a:t>
            </a:r>
          </a:p>
        </p:txBody>
      </p:sp>
      <p:sp>
        <p:nvSpPr>
          <p:cNvPr id="59" name="TextBox 58">
            <a:extLst>
              <a:ext uri="{FF2B5EF4-FFF2-40B4-BE49-F238E27FC236}">
                <a16:creationId xmlns:a16="http://schemas.microsoft.com/office/drawing/2014/main" id="{46769A99-BB71-9344-583F-164A071DEC57}"/>
              </a:ext>
            </a:extLst>
          </p:cNvPr>
          <p:cNvSpPr txBox="1"/>
          <p:nvPr/>
        </p:nvSpPr>
        <p:spPr>
          <a:xfrm>
            <a:off x="1735060" y="5878708"/>
            <a:ext cx="1294028" cy="386532"/>
          </a:xfrm>
          <a:prstGeom prst="rect">
            <a:avLst/>
          </a:prstGeom>
        </p:spPr>
        <p:txBody>
          <a:bodyPr vert="horz" lIns="91440" tIns="45720" rIns="91440" bIns="45720" rtlCol="0" anchor="t">
            <a:noAutofit/>
          </a:bodyPr>
          <a:lstStyle>
            <a:lvl1pPr indent="0" algn="ctr">
              <a:lnSpc>
                <a:spcPct val="90000"/>
              </a:lnSpc>
              <a:spcBef>
                <a:spcPts val="1000"/>
              </a:spcBef>
              <a:buFont typeface="Arial" panose="020B0604020202020204" pitchFamily="34" charset="0"/>
              <a:buNone/>
              <a:defRPr lang="en-US" sz="1000" spc="150" baseline="0" dirty="0" smtClean="0">
                <a:latin typeface="+mj-lt"/>
                <a:ea typeface="+mj-ea"/>
                <a:cs typeface="+mj-cs"/>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n-US" dirty="0"/>
              <a:t>Chief Product Officer</a:t>
            </a:r>
          </a:p>
        </p:txBody>
      </p:sp>
    </p:spTree>
    <p:extLst>
      <p:ext uri="{BB962C8B-B14F-4D97-AF65-F5344CB8AC3E}">
        <p14:creationId xmlns:p14="http://schemas.microsoft.com/office/powerpoint/2010/main" val="3477453048"/>
      </p:ext>
    </p:extLst>
  </p:cSld>
  <p:clrMapOvr>
    <a:masterClrMapping/>
  </p:clrMapOvr>
</p:sld>
</file>

<file path=ppt/theme/theme1.xml><?xml version="1.0" encoding="utf-8"?>
<a:theme xmlns:a="http://schemas.openxmlformats.org/drawingml/2006/main" name="Monolin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dark sales pitch_tm22318419_Win32_LW__SL_v3" id="{25F84EBA-C1D2-4AFA-BE29-F69FFF8F2DC6}" vid="{6C5BA4FE-EBF3-4DA8-82DB-24F1AF7B6C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01E84A1C-2814-43A7-9448-348326113A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446390-8521-40A2-A462-EA068123BED9}">
  <ds:schemaRefs>
    <ds:schemaRef ds:uri="http://schemas.microsoft.com/sharepoint/v3/contenttype/forms"/>
  </ds:schemaRefs>
</ds:datastoreItem>
</file>

<file path=customXml/itemProps3.xml><?xml version="1.0" encoding="utf-8"?>
<ds:datastoreItem xmlns:ds="http://schemas.openxmlformats.org/officeDocument/2006/customXml" ds:itemID="{B5BA3906-9696-4247-AC0D-DD5C26B2A70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Minimalist sales pitch</Template>
  <TotalTime>2999</TotalTime>
  <Words>687</Words>
  <Application>Microsoft Office PowerPoint</Application>
  <PresentationFormat>Widescreen</PresentationFormat>
  <Paragraphs>197</Paragraphs>
  <Slides>14</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vt:i4>
      </vt:variant>
    </vt:vector>
  </HeadingPairs>
  <TitlesOfParts>
    <vt:vector size="29" baseType="lpstr">
      <vt:lpstr>Adobe Caslon Pro</vt:lpstr>
      <vt:lpstr>Arial</vt:lpstr>
      <vt:lpstr>Calibri</vt:lpstr>
      <vt:lpstr>FontAwesome</vt:lpstr>
      <vt:lpstr>Lato</vt:lpstr>
      <vt:lpstr>Lato Heavy</vt:lpstr>
      <vt:lpstr>Linux Libertine</vt:lpstr>
      <vt:lpstr>Nixie</vt:lpstr>
      <vt:lpstr>Poppins</vt:lpstr>
      <vt:lpstr>Poppins Light</vt:lpstr>
      <vt:lpstr>Poppins SemiBold</vt:lpstr>
      <vt:lpstr>Söhne</vt:lpstr>
      <vt:lpstr>Tenorite</vt:lpstr>
      <vt:lpstr>Wingdings</vt:lpstr>
      <vt:lpstr>Monoline</vt:lpstr>
      <vt:lpstr>PowerPoint Presentation</vt:lpstr>
      <vt:lpstr>PowerPoint Presentation</vt:lpstr>
      <vt:lpstr>PROBLEM</vt:lpstr>
      <vt:lpstr>SOLUTION</vt:lpstr>
      <vt:lpstr>How it works</vt:lpstr>
      <vt:lpstr>PowerPoint Presentation</vt:lpstr>
      <vt:lpstr>Go to market</vt:lpstr>
      <vt:lpstr>Competition</vt:lpstr>
      <vt:lpstr>MEET THE TEAM</vt:lpstr>
      <vt:lpstr>PowerPoint Presentation</vt:lpstr>
      <vt:lpstr>FINANCIALS</vt:lpstr>
      <vt:lpstr>TWO-YEAR ACTION PLAN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Hamed  Bencherqui</dc:creator>
  <cp:lastModifiedBy>Martin Ouimet</cp:lastModifiedBy>
  <cp:revision>8</cp:revision>
  <dcterms:created xsi:type="dcterms:W3CDTF">2023-07-14T18:51:57Z</dcterms:created>
  <dcterms:modified xsi:type="dcterms:W3CDTF">2023-07-21T20:36:53Z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